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68" r:id="rId2"/>
    <p:sldId id="271" r:id="rId3"/>
    <p:sldId id="372" r:id="rId4"/>
    <p:sldId id="375" r:id="rId5"/>
    <p:sldId id="321" r:id="rId6"/>
    <p:sldId id="273" r:id="rId7"/>
    <p:sldId id="325" r:id="rId8"/>
    <p:sldId id="324" r:id="rId9"/>
    <p:sldId id="2147478843" r:id="rId10"/>
    <p:sldId id="323" r:id="rId11"/>
    <p:sldId id="327" r:id="rId12"/>
    <p:sldId id="2147478836" r:id="rId13"/>
    <p:sldId id="333" r:id="rId14"/>
    <p:sldId id="331" r:id="rId15"/>
    <p:sldId id="329" r:id="rId16"/>
    <p:sldId id="332" r:id="rId17"/>
    <p:sldId id="322" r:id="rId18"/>
    <p:sldId id="337" r:id="rId19"/>
    <p:sldId id="336" r:id="rId20"/>
    <p:sldId id="341" r:id="rId21"/>
    <p:sldId id="340" r:id="rId22"/>
    <p:sldId id="339" r:id="rId23"/>
    <p:sldId id="1411" r:id="rId24"/>
    <p:sldId id="345" r:id="rId25"/>
    <p:sldId id="344" r:id="rId26"/>
    <p:sldId id="2147478837" r:id="rId27"/>
    <p:sldId id="343" r:id="rId28"/>
    <p:sldId id="2147478840" r:id="rId29"/>
    <p:sldId id="2147478839" r:id="rId30"/>
    <p:sldId id="2147478842" r:id="rId31"/>
    <p:sldId id="2147478841" r:id="rId32"/>
    <p:sldId id="356" r:id="rId33"/>
    <p:sldId id="347" r:id="rId34"/>
    <p:sldId id="342" r:id="rId35"/>
    <p:sldId id="352" r:id="rId36"/>
    <p:sldId id="351" r:id="rId37"/>
    <p:sldId id="350" r:id="rId38"/>
    <p:sldId id="349" r:id="rId39"/>
    <p:sldId id="359" r:id="rId40"/>
    <p:sldId id="358" r:id="rId41"/>
    <p:sldId id="353" r:id="rId42"/>
    <p:sldId id="348" r:id="rId43"/>
    <p:sldId id="280" r:id="rId44"/>
    <p:sldId id="282" r:id="rId45"/>
    <p:sldId id="334" r:id="rId46"/>
    <p:sldId id="2147478844" r:id="rId47"/>
    <p:sldId id="2147478809" r:id="rId48"/>
    <p:sldId id="2147478818" r:id="rId49"/>
    <p:sldId id="2147478817" r:id="rId50"/>
    <p:sldId id="2147478810" r:id="rId51"/>
    <p:sldId id="2147478811" r:id="rId52"/>
    <p:sldId id="2147478812" r:id="rId53"/>
    <p:sldId id="2147478813" r:id="rId54"/>
    <p:sldId id="2147478814" r:id="rId55"/>
    <p:sldId id="2147478815" r:id="rId56"/>
    <p:sldId id="2147478816" r:id="rId57"/>
    <p:sldId id="2147478819" r:id="rId58"/>
    <p:sldId id="2147478820" r:id="rId59"/>
    <p:sldId id="2147478821" r:id="rId60"/>
    <p:sldId id="2147478822" r:id="rId61"/>
    <p:sldId id="2147478823" r:id="rId62"/>
    <p:sldId id="2147478824" r:id="rId63"/>
    <p:sldId id="2147478825" r:id="rId64"/>
    <p:sldId id="2147478826" r:id="rId65"/>
    <p:sldId id="2147478830" r:id="rId66"/>
    <p:sldId id="1403" r:id="rId67"/>
    <p:sldId id="2147478828" r:id="rId68"/>
    <p:sldId id="1427" r:id="rId69"/>
    <p:sldId id="1428" r:id="rId70"/>
    <p:sldId id="2147478831" r:id="rId71"/>
    <p:sldId id="2147478832" r:id="rId72"/>
    <p:sldId id="2147478833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81BED6-05D1-4917-BD03-E6A00A9097A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BBEED89-5BBE-46F8-A938-2900C22CD44E}">
      <dgm:prSet phldrT="[Text]" custT="1"/>
      <dgm:spPr/>
      <dgm:t>
        <a:bodyPr/>
        <a:lstStyle/>
        <a:p>
          <a:r>
            <a:rPr lang="en-IN" sz="1200" dirty="0">
              <a:latin typeface="Meiryo UI" panose="020B0604030504040204" pitchFamily="34" charset="-128"/>
              <a:ea typeface="Meiryo UI" panose="020B0604030504040204" pitchFamily="34" charset="-128"/>
            </a:rPr>
            <a:t>Rosalyn Dynamic</a:t>
          </a:r>
        </a:p>
      </dgm:t>
    </dgm:pt>
    <dgm:pt modelId="{AF9FE2B6-C5A5-440B-94EA-BD56770EBA13}" type="parTrans" cxnId="{74F14389-E945-4CC0-A128-37A77263EAD1}">
      <dgm:prSet/>
      <dgm:spPr/>
      <dgm:t>
        <a:bodyPr/>
        <a:lstStyle/>
        <a:p>
          <a:endParaRPr lang="en-IN"/>
        </a:p>
      </dgm:t>
    </dgm:pt>
    <dgm:pt modelId="{6F88527A-268A-4686-BD22-C88AB7636B5D}" type="sibTrans" cxnId="{74F14389-E945-4CC0-A128-37A77263EAD1}">
      <dgm:prSet/>
      <dgm:spPr/>
      <dgm:t>
        <a:bodyPr/>
        <a:lstStyle/>
        <a:p>
          <a:endParaRPr lang="en-IN"/>
        </a:p>
      </dgm:t>
    </dgm:pt>
    <dgm:pt modelId="{B20E7F68-B094-4B67-98FC-9EEB78EB31C1}">
      <dgm:prSet phldrT="[Text]" custT="1"/>
      <dgm:spPr/>
      <dgm:t>
        <a:bodyPr/>
        <a:lstStyle/>
        <a:p>
          <a:r>
            <a:rPr kumimoji="0" lang="en-US" sz="12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rPr>
            <a:t>Super Premium</a:t>
          </a:r>
          <a:endParaRPr lang="en-IN" sz="1200" dirty="0">
            <a:latin typeface="Meiryo UI" panose="020B0604030504040204" pitchFamily="34" charset="-128"/>
            <a:ea typeface="Meiryo UI" panose="020B0604030504040204" pitchFamily="34" charset="-128"/>
          </a:endParaRPr>
        </a:p>
      </dgm:t>
    </dgm:pt>
    <dgm:pt modelId="{9699EF0E-BA41-4236-BBC5-C3EE0F3D65F4}" type="parTrans" cxnId="{71A9234B-7D7D-4586-9D3C-F7F196648224}">
      <dgm:prSet/>
      <dgm:spPr/>
      <dgm:t>
        <a:bodyPr/>
        <a:lstStyle/>
        <a:p>
          <a:endParaRPr lang="en-IN"/>
        </a:p>
      </dgm:t>
    </dgm:pt>
    <dgm:pt modelId="{C17A55AA-0DAB-46C7-A006-7252189925B1}" type="sibTrans" cxnId="{71A9234B-7D7D-4586-9D3C-F7F196648224}">
      <dgm:prSet/>
      <dgm:spPr/>
      <dgm:t>
        <a:bodyPr/>
        <a:lstStyle/>
        <a:p>
          <a:endParaRPr lang="en-IN"/>
        </a:p>
      </dgm:t>
    </dgm:pt>
    <dgm:pt modelId="{FF1F5BF2-426C-4ED7-A95B-6D15C3EFB9EB}">
      <dgm:prSet phldrT="[Text]" custT="1"/>
      <dgm:spPr/>
      <dgm:t>
        <a:bodyPr/>
        <a:lstStyle/>
        <a:p>
          <a:r>
            <a:rPr lang="en-IN" sz="1200" dirty="0">
              <a:latin typeface="Meiryo UI" panose="020B0604030504040204" pitchFamily="34" charset="-128"/>
              <a:ea typeface="Meiryo UI" panose="020B0604030504040204" pitchFamily="34" charset="-128"/>
            </a:rPr>
            <a:t>ABS + BLDC</a:t>
          </a:r>
        </a:p>
      </dgm:t>
    </dgm:pt>
    <dgm:pt modelId="{2A2178B7-E547-4DC5-955E-E9D3A19EF7B8}" type="parTrans" cxnId="{B755CB8A-70B2-4A2D-B2B4-F70FB0EA654B}">
      <dgm:prSet/>
      <dgm:spPr/>
      <dgm:t>
        <a:bodyPr/>
        <a:lstStyle/>
        <a:p>
          <a:endParaRPr lang="en-IN"/>
        </a:p>
      </dgm:t>
    </dgm:pt>
    <dgm:pt modelId="{710177C8-E534-4541-AC99-B38E52C7EAC8}" type="sibTrans" cxnId="{B755CB8A-70B2-4A2D-B2B4-F70FB0EA654B}">
      <dgm:prSet/>
      <dgm:spPr/>
      <dgm:t>
        <a:bodyPr/>
        <a:lstStyle/>
        <a:p>
          <a:endParaRPr lang="en-IN"/>
        </a:p>
      </dgm:t>
    </dgm:pt>
    <dgm:pt modelId="{74386E2C-DDFB-4E42-8689-C727BFD3DA1E}" type="pres">
      <dgm:prSet presAssocID="{2181BED6-05D1-4917-BD03-E6A00A9097A2}" presName="Name0" presStyleCnt="0">
        <dgm:presLayoutVars>
          <dgm:dir/>
          <dgm:animLvl val="lvl"/>
          <dgm:resizeHandles val="exact"/>
        </dgm:presLayoutVars>
      </dgm:prSet>
      <dgm:spPr/>
    </dgm:pt>
    <dgm:pt modelId="{5F88F9B0-F30C-431E-95ED-4838F8FB677A}" type="pres">
      <dgm:prSet presAssocID="{8BBEED89-5BBE-46F8-A938-2900C22CD44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DCCACCA-037D-4016-8AE6-168829F537B3}" type="pres">
      <dgm:prSet presAssocID="{6F88527A-268A-4686-BD22-C88AB7636B5D}" presName="parTxOnlySpace" presStyleCnt="0"/>
      <dgm:spPr/>
    </dgm:pt>
    <dgm:pt modelId="{5862DBC2-AD57-437E-BBC4-32EBAEF4EF39}" type="pres">
      <dgm:prSet presAssocID="{B20E7F68-B094-4B67-98FC-9EEB78EB31C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DE0B779-EF3B-4E60-AE63-E79A56FFAF54}" type="pres">
      <dgm:prSet presAssocID="{C17A55AA-0DAB-46C7-A006-7252189925B1}" presName="parTxOnlySpace" presStyleCnt="0"/>
      <dgm:spPr/>
    </dgm:pt>
    <dgm:pt modelId="{D9F1560D-E46D-43F4-AA6B-25059F0E0AD0}" type="pres">
      <dgm:prSet presAssocID="{FF1F5BF2-426C-4ED7-A95B-6D15C3EFB9E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24E7824-DCCA-45C9-8BA2-3512BFC3ACFA}" type="presOf" srcId="{8BBEED89-5BBE-46F8-A938-2900C22CD44E}" destId="{5F88F9B0-F30C-431E-95ED-4838F8FB677A}" srcOrd="0" destOrd="0" presId="urn:microsoft.com/office/officeart/2005/8/layout/chevron1"/>
    <dgm:cxn modelId="{FB98A23C-7A2A-44A1-9A9E-163348014433}" type="presOf" srcId="{FF1F5BF2-426C-4ED7-A95B-6D15C3EFB9EB}" destId="{D9F1560D-E46D-43F4-AA6B-25059F0E0AD0}" srcOrd="0" destOrd="0" presId="urn:microsoft.com/office/officeart/2005/8/layout/chevron1"/>
    <dgm:cxn modelId="{A49A4061-62F0-4C8D-851D-2EA469A3AE01}" type="presOf" srcId="{B20E7F68-B094-4B67-98FC-9EEB78EB31C1}" destId="{5862DBC2-AD57-437E-BBC4-32EBAEF4EF39}" srcOrd="0" destOrd="0" presId="urn:microsoft.com/office/officeart/2005/8/layout/chevron1"/>
    <dgm:cxn modelId="{71A9234B-7D7D-4586-9D3C-F7F196648224}" srcId="{2181BED6-05D1-4917-BD03-E6A00A9097A2}" destId="{B20E7F68-B094-4B67-98FC-9EEB78EB31C1}" srcOrd="1" destOrd="0" parTransId="{9699EF0E-BA41-4236-BBC5-C3EE0F3D65F4}" sibTransId="{C17A55AA-0DAB-46C7-A006-7252189925B1}"/>
    <dgm:cxn modelId="{74F14389-E945-4CC0-A128-37A77263EAD1}" srcId="{2181BED6-05D1-4917-BD03-E6A00A9097A2}" destId="{8BBEED89-5BBE-46F8-A938-2900C22CD44E}" srcOrd="0" destOrd="0" parTransId="{AF9FE2B6-C5A5-440B-94EA-BD56770EBA13}" sibTransId="{6F88527A-268A-4686-BD22-C88AB7636B5D}"/>
    <dgm:cxn modelId="{B755CB8A-70B2-4A2D-B2B4-F70FB0EA654B}" srcId="{2181BED6-05D1-4917-BD03-E6A00A9097A2}" destId="{FF1F5BF2-426C-4ED7-A95B-6D15C3EFB9EB}" srcOrd="2" destOrd="0" parTransId="{2A2178B7-E547-4DC5-955E-E9D3A19EF7B8}" sibTransId="{710177C8-E534-4541-AC99-B38E52C7EAC8}"/>
    <dgm:cxn modelId="{64F1E0BE-9F13-4229-8F63-1D248AEB6D62}" type="presOf" srcId="{2181BED6-05D1-4917-BD03-E6A00A9097A2}" destId="{74386E2C-DDFB-4E42-8689-C727BFD3DA1E}" srcOrd="0" destOrd="0" presId="urn:microsoft.com/office/officeart/2005/8/layout/chevron1"/>
    <dgm:cxn modelId="{E0EFD7EC-BD53-4546-9C74-EE9E00B5687B}" type="presParOf" srcId="{74386E2C-DDFB-4E42-8689-C727BFD3DA1E}" destId="{5F88F9B0-F30C-431E-95ED-4838F8FB677A}" srcOrd="0" destOrd="0" presId="urn:microsoft.com/office/officeart/2005/8/layout/chevron1"/>
    <dgm:cxn modelId="{3A1ED7C3-2812-4166-A832-1F3E11468B25}" type="presParOf" srcId="{74386E2C-DDFB-4E42-8689-C727BFD3DA1E}" destId="{ADCCACCA-037D-4016-8AE6-168829F537B3}" srcOrd="1" destOrd="0" presId="urn:microsoft.com/office/officeart/2005/8/layout/chevron1"/>
    <dgm:cxn modelId="{C2966AE1-E02F-4B31-9E6B-C2C2A2D0FC28}" type="presParOf" srcId="{74386E2C-DDFB-4E42-8689-C727BFD3DA1E}" destId="{5862DBC2-AD57-437E-BBC4-32EBAEF4EF39}" srcOrd="2" destOrd="0" presId="urn:microsoft.com/office/officeart/2005/8/layout/chevron1"/>
    <dgm:cxn modelId="{A77B9A02-B462-4A10-9523-2294307C9A40}" type="presParOf" srcId="{74386E2C-DDFB-4E42-8689-C727BFD3DA1E}" destId="{BDE0B779-EF3B-4E60-AE63-E79A56FFAF54}" srcOrd="3" destOrd="0" presId="urn:microsoft.com/office/officeart/2005/8/layout/chevron1"/>
    <dgm:cxn modelId="{BC2E48D7-324A-472D-AAD4-DDC9DE3890ED}" type="presParOf" srcId="{74386E2C-DDFB-4E42-8689-C727BFD3DA1E}" destId="{D9F1560D-E46D-43F4-AA6B-25059F0E0AD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93D22B-9F65-455A-A0E5-66D93D4EB7D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1814BA-8937-4025-B595-FBBE0C14F738}" type="pres">
      <dgm:prSet presAssocID="{9093D22B-9F65-455A-A0E5-66D93D4EB7DE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DE5BE648-3C46-4DE6-BC7F-C44496847755}" type="presOf" srcId="{9093D22B-9F65-455A-A0E5-66D93D4EB7DE}" destId="{801814BA-8937-4025-B595-FBBE0C14F73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8F9B0-F30C-431E-95ED-4838F8FB677A}">
      <dsp:nvSpPr>
        <dsp:cNvPr id="0" name=""/>
        <dsp:cNvSpPr/>
      </dsp:nvSpPr>
      <dsp:spPr>
        <a:xfrm>
          <a:off x="1576" y="0"/>
          <a:ext cx="1920304" cy="3711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>
              <a:latin typeface="Meiryo UI" panose="020B0604030504040204" pitchFamily="34" charset="-128"/>
              <a:ea typeface="Meiryo UI" panose="020B0604030504040204" pitchFamily="34" charset="-128"/>
            </a:rPr>
            <a:t>Rosalyn Dynamic</a:t>
          </a:r>
        </a:p>
      </dsp:txBody>
      <dsp:txXfrm>
        <a:off x="187175" y="0"/>
        <a:ext cx="1549107" cy="371197"/>
      </dsp:txXfrm>
    </dsp:sp>
    <dsp:sp modelId="{5862DBC2-AD57-437E-BBC4-32EBAEF4EF39}">
      <dsp:nvSpPr>
        <dsp:cNvPr id="0" name=""/>
        <dsp:cNvSpPr/>
      </dsp:nvSpPr>
      <dsp:spPr>
        <a:xfrm>
          <a:off x="1729850" y="0"/>
          <a:ext cx="1920304" cy="3711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rPr>
            <a:t>Super Premium</a:t>
          </a:r>
          <a:endParaRPr lang="en-IN" sz="1200" kern="1200" dirty="0">
            <a:latin typeface="Meiryo UI" panose="020B0604030504040204" pitchFamily="34" charset="-128"/>
            <a:ea typeface="Meiryo UI" panose="020B0604030504040204" pitchFamily="34" charset="-128"/>
          </a:endParaRPr>
        </a:p>
      </dsp:txBody>
      <dsp:txXfrm>
        <a:off x="1915449" y="0"/>
        <a:ext cx="1549107" cy="371197"/>
      </dsp:txXfrm>
    </dsp:sp>
    <dsp:sp modelId="{D9F1560D-E46D-43F4-AA6B-25059F0E0AD0}">
      <dsp:nvSpPr>
        <dsp:cNvPr id="0" name=""/>
        <dsp:cNvSpPr/>
      </dsp:nvSpPr>
      <dsp:spPr>
        <a:xfrm>
          <a:off x="3458124" y="0"/>
          <a:ext cx="1920304" cy="3711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>
              <a:latin typeface="Meiryo UI" panose="020B0604030504040204" pitchFamily="34" charset="-128"/>
              <a:ea typeface="Meiryo UI" panose="020B0604030504040204" pitchFamily="34" charset="-128"/>
            </a:rPr>
            <a:t>ABS + BLDC</a:t>
          </a:r>
        </a:p>
      </dsp:txBody>
      <dsp:txXfrm>
        <a:off x="3643723" y="0"/>
        <a:ext cx="1549107" cy="371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6F7D3-77C2-43BF-A254-D79E07FD7B2D}" type="datetimeFigureOut">
              <a:rPr lang="en-IN" smtClean="0"/>
              <a:t>25-01-2025</a:t>
            </a:fld>
            <a:endParaRPr lang="en-IN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IN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CDBA1-E446-4699-AFC6-999D324BBC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9145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CDBA1-E446-4699-AFC6-999D324BBCD0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853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CDBA1-E446-4699-AFC6-999D324BBCD0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8485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CDBA1-E446-4699-AFC6-999D324BBCD0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320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CDBA1-E446-4699-AFC6-999D324BBCD0}" type="slidenum">
              <a:rPr lang="en-IN" smtClean="0"/>
              <a:t>66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910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CDBA1-E446-4699-AFC6-999D324BBCD0}" type="slidenum">
              <a:rPr lang="en-IN" smtClean="0"/>
              <a:t>67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897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CA3EDA7-1C76-AB90-FA4D-4FDD92425C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50658" y="1790699"/>
            <a:ext cx="7835900" cy="563761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pPr lvl="0"/>
            <a:r>
              <a:rPr lang="en-IN" altLang="ja-JP"/>
              <a:t>&lt;PRESENTATION TITLE&gt;</a:t>
            </a:r>
            <a:endParaRPr lang="en-IN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63121F-2D02-2155-5A16-0966F5B40FBC}"/>
              </a:ext>
            </a:extLst>
          </p:cNvPr>
          <p:cNvSpPr txBox="1"/>
          <p:nvPr userDrawn="1"/>
        </p:nvSpPr>
        <p:spPr>
          <a:xfrm>
            <a:off x="3250657" y="4097613"/>
            <a:ext cx="315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>
                <a:latin typeface="DIN 2014" panose="020B0504020202020204" pitchFamily="34" charset="0"/>
                <a:ea typeface="DIN 2014" panose="020B0504020202020204" pitchFamily="34" charset="0"/>
              </a:rPr>
              <a:t>Panasonic Electric Works India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9A15722-589E-57D5-17E6-729CCD1ACE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0658" y="2379342"/>
            <a:ext cx="7835900" cy="37782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DIN 2014" panose="020B0504020202020204" pitchFamily="34" charset="0"/>
                <a:ea typeface="DIN 2014" panose="020B0504020202020204" pitchFamily="34" charset="0"/>
              </a:defRPr>
            </a:lvl1pPr>
            <a:lvl2pPr marL="457200" indent="0">
              <a:buNone/>
              <a:defRPr sz="1800">
                <a:latin typeface="DIN 2014" panose="020B0504020202020204"/>
              </a:defRPr>
            </a:lvl2pPr>
            <a:lvl3pPr marL="914400" indent="0">
              <a:buNone/>
              <a:defRPr sz="1800">
                <a:latin typeface="DIN 2014" panose="020B0504020202020204"/>
              </a:defRPr>
            </a:lvl3pPr>
            <a:lvl4pPr marL="1371600" indent="0">
              <a:buNone/>
              <a:defRPr sz="1800">
                <a:latin typeface="DIN 2014" panose="020B0504020202020204"/>
              </a:defRPr>
            </a:lvl4pPr>
            <a:lvl5pPr marL="1828800" indent="0">
              <a:buNone/>
              <a:defRPr sz="1800">
                <a:latin typeface="DIN 2014" panose="020B0504020202020204"/>
              </a:defRPr>
            </a:lvl5pPr>
          </a:lstStyle>
          <a:p>
            <a:r>
              <a:rPr lang="en-US" altLang="ja-JP">
                <a:latin typeface="DIN 2014" panose="020B0504020202020204" pitchFamily="34" charset="0"/>
                <a:ea typeface="DIN 2014" panose="020B0504020202020204" pitchFamily="34" charset="0"/>
              </a:rPr>
              <a:t>&lt;SUB TITLE&gt;</a:t>
            </a:r>
            <a:endParaRPr lang="en-IN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1" name="テキスト プレースホルダー 20">
            <a:extLst>
              <a:ext uri="{FF2B5EF4-FFF2-40B4-BE49-F238E27FC236}">
                <a16:creationId xmlns:a16="http://schemas.microsoft.com/office/drawing/2014/main" id="{58F809F2-2AB2-77DA-FC42-8C52A45613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0658" y="4945486"/>
            <a:ext cx="4251325" cy="369888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pPr lvl="0"/>
            <a:r>
              <a:rPr lang="en-US" altLang="ja-JP"/>
              <a:t>&lt;NAME&gt;</a:t>
            </a:r>
            <a:endParaRPr lang="en-IN"/>
          </a:p>
        </p:txBody>
      </p:sp>
      <p:sp>
        <p:nvSpPr>
          <p:cNvPr id="24" name="テキスト プレースホルダー 23">
            <a:extLst>
              <a:ext uri="{FF2B5EF4-FFF2-40B4-BE49-F238E27FC236}">
                <a16:creationId xmlns:a16="http://schemas.microsoft.com/office/drawing/2014/main" id="{D1B9DD5D-E6C8-E963-82F6-621B14143E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50658" y="2997201"/>
            <a:ext cx="1632935" cy="27347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pPr lvl="0"/>
            <a:r>
              <a:rPr lang="en-US" altLang="ja-JP"/>
              <a:t>&lt;DD/MM/YYYY&gt;</a:t>
            </a:r>
            <a:endParaRPr lang="en-IN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016D72-5F6A-0979-4045-DDF097BCC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1200" y="4399157"/>
            <a:ext cx="7835900" cy="3587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DIN 2014" panose="020B0504020202020204" pitchFamily="34" charset="0"/>
                <a:ea typeface="DIN 2014" panose="020B05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altLang="ja-JP" sz="1800">
                <a:latin typeface="DIN 2014" panose="020B0504020202020204" pitchFamily="34" charset="0"/>
                <a:ea typeface="DIN 2014" panose="020B0504020202020204" pitchFamily="34" charset="0"/>
              </a:rPr>
              <a:t>&lt;DEPARTMENT NAME&gt;</a:t>
            </a:r>
          </a:p>
        </p:txBody>
      </p:sp>
      <p:pic>
        <p:nvPicPr>
          <p:cNvPr id="19" name="図 18" descr="背景パターン&#10;&#10;自動的に生成された説明">
            <a:extLst>
              <a:ext uri="{FF2B5EF4-FFF2-40B4-BE49-F238E27FC236}">
                <a16:creationId xmlns:a16="http://schemas.microsoft.com/office/drawing/2014/main" id="{CB0117E3-288F-2A10-64E1-EF7E2B975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63273" cy="6858000"/>
          </a:xfrm>
          <a:prstGeom prst="rect">
            <a:avLst/>
          </a:prstGeom>
        </p:spPr>
      </p:pic>
      <p:pic>
        <p:nvPicPr>
          <p:cNvPr id="22" name="図 21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9FFAF6DC-0B0B-8F26-FCA7-291F65FBFD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257" y="5748039"/>
            <a:ext cx="2572707" cy="2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0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C82C731-266B-8F64-8EC7-94BED4A6E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"/>
            <a:ext cx="12192000" cy="818286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B8ECDEED-1805-466F-8CBC-ED62390941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600" y="750555"/>
            <a:ext cx="11826799" cy="338554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latin typeface="DIN 2014" panose="020B0504020202020204"/>
              </a:defRPr>
            </a:lvl1pPr>
            <a:lvl2pPr marL="457200" indent="0">
              <a:buNone/>
              <a:defRPr sz="1800">
                <a:latin typeface="DIN 2014" panose="020B0504020202020204"/>
              </a:defRPr>
            </a:lvl2pPr>
            <a:lvl3pPr marL="914400" indent="0">
              <a:buNone/>
              <a:defRPr sz="1800">
                <a:latin typeface="DIN 2014" panose="020B0504020202020204"/>
              </a:defRPr>
            </a:lvl3pPr>
            <a:lvl4pPr marL="1371600" indent="0">
              <a:buNone/>
              <a:defRPr sz="1800">
                <a:latin typeface="DIN 2014" panose="020B0504020202020204"/>
              </a:defRPr>
            </a:lvl4pPr>
            <a:lvl5pPr marL="1828800" indent="0">
              <a:buNone/>
              <a:defRPr sz="1800">
                <a:latin typeface="DIN 2014" panose="020B0504020202020204"/>
              </a:defRPr>
            </a:lvl5pPr>
          </a:lstStyle>
          <a:p>
            <a:r>
              <a:rPr lang="en-US" b="1">
                <a:latin typeface="DIN 2014" panose="020B0504020202020204" pitchFamily="34" charset="0"/>
                <a:ea typeface="DIN 2014" panose="020B0504020202020204" pitchFamily="34" charset="0"/>
              </a:rPr>
              <a:t>&lt;Sub Title 20pt&gt;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1278893-2E6D-464D-8EF6-78D9D0DEA3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601" y="1104946"/>
            <a:ext cx="11826798" cy="306094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atin typeface="DIN 2014" panose="020B0504020202020204"/>
              </a:defRPr>
            </a:lvl1pPr>
            <a:lvl2pPr marL="457200" indent="0">
              <a:buNone/>
              <a:defRPr sz="1600">
                <a:latin typeface="DIN 2014" panose="020B0504020202020204"/>
              </a:defRPr>
            </a:lvl2pPr>
            <a:lvl3pPr marL="914400" indent="0">
              <a:buNone/>
              <a:defRPr sz="1600">
                <a:latin typeface="DIN 2014" panose="020B0504020202020204"/>
              </a:defRPr>
            </a:lvl3pPr>
            <a:lvl4pPr marL="1371600" indent="0">
              <a:buNone/>
              <a:defRPr sz="1600">
                <a:latin typeface="DIN 2014" panose="020B0504020202020204"/>
              </a:defRPr>
            </a:lvl4pPr>
            <a:lvl5pPr marL="1828800" indent="0">
              <a:buNone/>
              <a:defRPr sz="1600">
                <a:latin typeface="DIN 2014" panose="020B0504020202020204"/>
              </a:defRPr>
            </a:lvl5pPr>
          </a:lstStyle>
          <a:p>
            <a:r>
              <a:rPr lang="en-US" sz="1600">
                <a:latin typeface="DIN 2014" panose="020B0504020202020204" pitchFamily="34" charset="0"/>
                <a:ea typeface="DIN 2014" panose="020B0504020202020204" pitchFamily="34" charset="0"/>
              </a:rPr>
              <a:t>&lt;Text 16pt&gt;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4871DAF-3458-48A5-A729-8035B19819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601" y="6495393"/>
            <a:ext cx="4468438" cy="265656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DIN 2014" panose="020B0504020202020204"/>
              </a:defRPr>
            </a:lvl1pPr>
            <a:lvl2pPr marL="457200" indent="0">
              <a:buNone/>
              <a:defRPr sz="1400">
                <a:latin typeface="DIN 2014" panose="020B0504020202020204"/>
              </a:defRPr>
            </a:lvl2pPr>
            <a:lvl3pPr marL="914400" indent="0">
              <a:buNone/>
              <a:defRPr sz="1400">
                <a:latin typeface="DIN 2014" panose="020B0504020202020204"/>
              </a:defRPr>
            </a:lvl3pPr>
            <a:lvl4pPr marL="1371600" indent="0">
              <a:buNone/>
              <a:defRPr sz="1400">
                <a:latin typeface="DIN 2014" panose="020B0504020202020204"/>
              </a:defRPr>
            </a:lvl4pPr>
            <a:lvl5pPr marL="1828800" indent="0">
              <a:buNone/>
              <a:defRPr sz="1400">
                <a:latin typeface="DIN 2014" panose="020B0504020202020204"/>
              </a:defRPr>
            </a:lvl5pPr>
          </a:lstStyle>
          <a:p>
            <a:r>
              <a:rPr lang="en-US" sz="1400">
                <a:latin typeface="DIN 2014" panose="020B0504020202020204" pitchFamily="34" charset="0"/>
                <a:ea typeface="DIN 2014" panose="020B0504020202020204" pitchFamily="34" charset="0"/>
              </a:rPr>
              <a:t>&lt;Presentation Title&gt;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62822B-790D-3AF3-F457-72FADF59EE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0" y="0"/>
            <a:ext cx="9847263" cy="514350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latin typeface="DIN 2014" panose="020B0504020202020204" pitchFamily="34" charset="0"/>
                <a:ea typeface="DIN 2014" panose="020B0504020202020204" pitchFamily="34" charset="0"/>
              </a:defRPr>
            </a:lvl1pPr>
            <a:lvl2pPr marL="457200" indent="0">
              <a:buNone/>
              <a:defRPr sz="2400">
                <a:latin typeface="DIN 2014" panose="020B0504020202020204" pitchFamily="34" charset="0"/>
                <a:ea typeface="DIN 2014" panose="020B0504020202020204" pitchFamily="34" charset="0"/>
              </a:defRPr>
            </a:lvl2pPr>
            <a:lvl3pPr marL="914400" indent="0">
              <a:buNone/>
              <a:defRPr sz="2400">
                <a:latin typeface="DIN 2014" panose="020B0504020202020204" pitchFamily="34" charset="0"/>
                <a:ea typeface="DIN 2014" panose="020B0504020202020204" pitchFamily="34" charset="0"/>
              </a:defRPr>
            </a:lvl3pPr>
            <a:lvl4pPr marL="1371600" indent="0">
              <a:buNone/>
              <a:defRPr sz="2400">
                <a:latin typeface="DIN 2014" panose="020B0504020202020204" pitchFamily="34" charset="0"/>
                <a:ea typeface="DIN 2014" panose="020B0504020202020204" pitchFamily="34" charset="0"/>
              </a:defRPr>
            </a:lvl4pPr>
            <a:lvl5pPr marL="1828800" indent="0">
              <a:buNone/>
              <a:defRPr sz="2400">
                <a:latin typeface="DIN 2014" panose="020B0504020202020204" pitchFamily="34" charset="0"/>
                <a:ea typeface="DIN 2014" panose="020B0504020202020204" pitchFamily="34" charset="0"/>
              </a:defRPr>
            </a:lvl5pPr>
          </a:lstStyle>
          <a:p>
            <a:r>
              <a:rPr lang="en-US" sz="2400">
                <a:latin typeface="DIN 2014" panose="020B0504020202020204" pitchFamily="34" charset="0"/>
                <a:ea typeface="DIN 2014" panose="020B0504020202020204" pitchFamily="34" charset="0"/>
              </a:rPr>
              <a:t>&lt;Main Title&gt;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8717A2D2-3E75-97E3-6DF2-CC77F903B19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7F130DF-2E0F-4D9E-926A-FB27B8D834DD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図プレースホルダー 13">
            <a:extLst>
              <a:ext uri="{FF2B5EF4-FFF2-40B4-BE49-F238E27FC236}">
                <a16:creationId xmlns:a16="http://schemas.microsoft.com/office/drawing/2014/main" id="{29018675-854C-0CD7-49CE-3183361524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10344" y="1857085"/>
            <a:ext cx="4054159" cy="3586153"/>
          </a:xfrm>
          <a:prstGeom prst="roundRect">
            <a:avLst>
              <a:gd name="adj" fmla="val 3357"/>
            </a:avLst>
          </a:prstGeom>
          <a:solidFill>
            <a:schemeClr val="bg1"/>
          </a:solidFill>
          <a:effectLst>
            <a:outerShdw blurRad="190500" algn="ctr" rotWithShape="0">
              <a:prstClr val="black">
                <a:alpha val="25000"/>
              </a:prstClr>
            </a:outerShdw>
          </a:effectLst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/>
              <a:t>&lt;Please use This shape for background&gt;</a:t>
            </a:r>
            <a:br>
              <a:rPr lang="en-IN"/>
            </a:br>
            <a:br>
              <a:rPr lang="en-IN"/>
            </a:br>
            <a:r>
              <a:rPr lang="en-IN"/>
              <a:t>- White colour</a:t>
            </a:r>
            <a:br>
              <a:rPr lang="en-IN"/>
            </a:br>
            <a:r>
              <a:rPr lang="en-IN"/>
              <a:t>- Rounded edge</a:t>
            </a:r>
            <a:br>
              <a:rPr lang="en-IN"/>
            </a:br>
            <a:r>
              <a:rPr lang="en-IN"/>
              <a:t>- Drop shadow</a:t>
            </a:r>
            <a:br>
              <a:rPr lang="en-IN"/>
            </a:br>
            <a:r>
              <a:rPr lang="en-IN"/>
              <a:t>- Any size and position OK</a:t>
            </a:r>
          </a:p>
        </p:txBody>
      </p:sp>
      <p:sp>
        <p:nvSpPr>
          <p:cNvPr id="20" name="テキスト プレースホルダー 19">
            <a:extLst>
              <a:ext uri="{FF2B5EF4-FFF2-40B4-BE49-F238E27FC236}">
                <a16:creationId xmlns:a16="http://schemas.microsoft.com/office/drawing/2014/main" id="{88BE82B8-0773-02ED-82C0-18A1B33FF4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601" y="6107445"/>
            <a:ext cx="11826799" cy="24347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latin typeface="DIN 2014" panose="020B0504020202020204" pitchFamily="34" charset="0"/>
                <a:ea typeface="DIN 2014" panose="020B0504020202020204" pitchFamily="34" charset="0"/>
              </a:defRPr>
            </a:lvl1pPr>
            <a:lvl2pPr marL="457200" indent="0">
              <a:buNone/>
              <a:defRPr sz="1400">
                <a:latin typeface="DIN 2014" panose="020B0504020202020204" pitchFamily="34" charset="0"/>
                <a:ea typeface="DIN 2014" panose="020B0504020202020204" pitchFamily="34" charset="0"/>
              </a:defRPr>
            </a:lvl2pPr>
            <a:lvl3pPr marL="914400" indent="0">
              <a:buNone/>
              <a:defRPr sz="1400">
                <a:latin typeface="DIN 2014" panose="020B0504020202020204" pitchFamily="34" charset="0"/>
                <a:ea typeface="DIN 2014" panose="020B0504020202020204" pitchFamily="34" charset="0"/>
              </a:defRPr>
            </a:lvl3pPr>
            <a:lvl4pPr marL="1371600" indent="0">
              <a:buNone/>
              <a:defRPr sz="1400">
                <a:latin typeface="DIN 2014" panose="020B0504020202020204" pitchFamily="34" charset="0"/>
                <a:ea typeface="DIN 2014" panose="020B0504020202020204" pitchFamily="34" charset="0"/>
              </a:defRPr>
            </a:lvl4pPr>
            <a:lvl5pPr marL="1828800" indent="0">
              <a:buNone/>
              <a:defRPr sz="1400">
                <a:latin typeface="DIN 2014" panose="020B0504020202020204" pitchFamily="34" charset="0"/>
                <a:ea typeface="DIN 2014" panose="020B0504020202020204" pitchFamily="34" charset="0"/>
              </a:defRPr>
            </a:lvl5pPr>
          </a:lstStyle>
          <a:p>
            <a:pPr lvl="0"/>
            <a:r>
              <a:rPr lang="en-IN" altLang="ja-JP"/>
              <a:t>&lt;Annotation 14pt&gt;</a:t>
            </a:r>
            <a:endParaRPr lang="en-IN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D449780-A412-4E9D-08D4-8428E9D476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8518" y="131625"/>
            <a:ext cx="1950845" cy="1788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E5F6809-E896-9216-2C9C-68717DA1F6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752" y="6521743"/>
            <a:ext cx="2350497" cy="2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1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CF514-C378-40D1-9F85-E3AAE879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4FA9D-32F3-4B66-B315-22624D230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F24F3-CAB5-450A-96EB-412A2F6DD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D3900-7E5C-463E-A16B-B3C632A28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69B6C-F659-403F-9388-F6655BD76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130DF-2E0F-4D9E-926A-FB27B8D834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60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4.png"/><Relationship Id="rId7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67.jpeg"/><Relationship Id="rId4" Type="http://schemas.openxmlformats.org/officeDocument/2006/relationships/image" Target="../media/image65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hdphoto" Target="../media/hdphoto2.wdp"/><Relationship Id="rId3" Type="http://schemas.openxmlformats.org/officeDocument/2006/relationships/image" Target="../media/image70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1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4.png"/><Relationship Id="rId5" Type="http://schemas.openxmlformats.org/officeDocument/2006/relationships/diagramLayout" Target="../diagrams/layout5.xml"/><Relationship Id="rId15" Type="http://schemas.openxmlformats.org/officeDocument/2006/relationships/image" Target="../media/image73.png"/><Relationship Id="rId10" Type="http://schemas.openxmlformats.org/officeDocument/2006/relationships/image" Target="../media/image71.png"/><Relationship Id="rId4" Type="http://schemas.openxmlformats.org/officeDocument/2006/relationships/diagramData" Target="../diagrams/data5.xml"/><Relationship Id="rId9" Type="http://schemas.openxmlformats.org/officeDocument/2006/relationships/image" Target="../media/image55.png"/><Relationship Id="rId1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2.wdp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1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78.png"/><Relationship Id="rId10" Type="http://schemas.openxmlformats.org/officeDocument/2006/relationships/image" Target="../media/image34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76.png"/><Relationship Id="rId1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2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79.png"/><Relationship Id="rId12" Type="http://schemas.openxmlformats.org/officeDocument/2006/relationships/image" Target="../media/image1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83.png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81.png"/><Relationship Id="rId1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5.png"/><Relationship Id="rId7" Type="http://schemas.openxmlformats.org/officeDocument/2006/relationships/image" Target="../media/image34.png"/><Relationship Id="rId12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89.jpeg"/><Relationship Id="rId5" Type="http://schemas.openxmlformats.org/officeDocument/2006/relationships/image" Target="../media/image87.png"/><Relationship Id="rId10" Type="http://schemas.microsoft.com/office/2007/relationships/hdphoto" Target="../media/hdphoto2.wdp"/><Relationship Id="rId4" Type="http://schemas.openxmlformats.org/officeDocument/2006/relationships/image" Target="../media/image86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2.png"/><Relationship Id="rId7" Type="http://schemas.openxmlformats.org/officeDocument/2006/relationships/image" Target="../media/image7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0" Type="http://schemas.openxmlformats.org/officeDocument/2006/relationships/image" Target="../media/image96.png"/><Relationship Id="rId4" Type="http://schemas.openxmlformats.org/officeDocument/2006/relationships/image" Target="../media/image93.jpeg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97.png"/><Relationship Id="rId12" Type="http://schemas.microsoft.com/office/2007/relationships/hdphoto" Target="../media/hdphoto2.wdp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3.png"/><Relationship Id="rId7" Type="http://schemas.openxmlformats.org/officeDocument/2006/relationships/image" Target="../media/image9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image" Target="../media/image104.png"/><Relationship Id="rId10" Type="http://schemas.openxmlformats.org/officeDocument/2006/relationships/image" Target="../media/image105.png"/><Relationship Id="rId4" Type="http://schemas.microsoft.com/office/2007/relationships/hdphoto" Target="../media/hdphoto9.wdp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1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hdphoto" Target="../media/hdphoto2.wdp"/><Relationship Id="rId5" Type="http://schemas.openxmlformats.org/officeDocument/2006/relationships/diagramColors" Target="../diagrams/colors9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15.png"/><Relationship Id="rId12" Type="http://schemas.microsoft.com/office/2007/relationships/hdphoto" Target="../media/hdphoto2.wdp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18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20.png"/><Relationship Id="rId7" Type="http://schemas.openxmlformats.org/officeDocument/2006/relationships/image" Target="../media/image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2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2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image" Target="../media/image133.pn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121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diagramData" Target="../diagrams/data1.xml"/><Relationship Id="rId21" Type="http://schemas.openxmlformats.org/officeDocument/2006/relationships/image" Target="../media/image18.png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2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47.png"/><Relationship Id="rId7" Type="http://schemas.openxmlformats.org/officeDocument/2006/relationships/image" Target="../media/image15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microsoft.com/office/2007/relationships/hdphoto" Target="../media/hdphoto14.wdp"/><Relationship Id="rId3" Type="http://schemas.openxmlformats.org/officeDocument/2006/relationships/image" Target="../media/image147.png"/><Relationship Id="rId7" Type="http://schemas.microsoft.com/office/2007/relationships/hdphoto" Target="../media/hdphoto2.wdp"/><Relationship Id="rId12" Type="http://schemas.openxmlformats.org/officeDocument/2006/relationships/image" Target="../media/image160.png"/><Relationship Id="rId17" Type="http://schemas.openxmlformats.org/officeDocument/2006/relationships/image" Target="../media/image163.png"/><Relationship Id="rId2" Type="http://schemas.openxmlformats.org/officeDocument/2006/relationships/image" Target="../media/image157.png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3.wdp"/><Relationship Id="rId5" Type="http://schemas.microsoft.com/office/2007/relationships/hdphoto" Target="../media/hdphoto3.wdp"/><Relationship Id="rId15" Type="http://schemas.microsoft.com/office/2007/relationships/hdphoto" Target="../media/hdphoto15.wdp"/><Relationship Id="rId10" Type="http://schemas.openxmlformats.org/officeDocument/2006/relationships/image" Target="../media/image159.png"/><Relationship Id="rId4" Type="http://schemas.openxmlformats.org/officeDocument/2006/relationships/image" Target="../media/image22.png"/><Relationship Id="rId9" Type="http://schemas.microsoft.com/office/2007/relationships/hdphoto" Target="../media/hdphoto12.wdp"/><Relationship Id="rId14" Type="http://schemas.openxmlformats.org/officeDocument/2006/relationships/image" Target="../media/image1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22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64.png"/><Relationship Id="rId12" Type="http://schemas.microsoft.com/office/2007/relationships/hdphoto" Target="../media/hdphoto2.wdp"/><Relationship Id="rId17" Type="http://schemas.openxmlformats.org/officeDocument/2006/relationships/image" Target="../media/image168.png"/><Relationship Id="rId2" Type="http://schemas.openxmlformats.org/officeDocument/2006/relationships/diagramData" Target="../diagrams/data12.xml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2.xml"/><Relationship Id="rId15" Type="http://schemas.openxmlformats.org/officeDocument/2006/relationships/image" Target="../media/image166.png"/><Relationship Id="rId10" Type="http://schemas.openxmlformats.org/officeDocument/2006/relationships/image" Target="../media/image147.png"/><Relationship Id="rId4" Type="http://schemas.openxmlformats.org/officeDocument/2006/relationships/diagramQuickStyle" Target="../diagrams/quickStyle12.xml"/><Relationship Id="rId9" Type="http://schemas.microsoft.com/office/2007/relationships/hdphoto" Target="../media/hdphoto16.wdp"/><Relationship Id="rId1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6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image" Target="../media/image170.jpg"/><Relationship Id="rId5" Type="http://schemas.openxmlformats.org/officeDocument/2006/relationships/diagramColors" Target="../diagrams/colors13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18" Type="http://schemas.openxmlformats.org/officeDocument/2006/relationships/image" Target="../media/image25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27.jpe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diagramData" Target="../diagrams/data2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hdphoto" Target="../media/hdphoto2.wdp"/><Relationship Id="rId5" Type="http://schemas.openxmlformats.org/officeDocument/2006/relationships/diagramColors" Target="../diagrams/colors2.xml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19" Type="http://schemas.microsoft.com/office/2007/relationships/hdphoto" Target="../media/hdphoto6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jpeg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79.jpeg"/><Relationship Id="rId12" Type="http://schemas.openxmlformats.org/officeDocument/2006/relationships/image" Target="../media/image178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openxmlformats.org/officeDocument/2006/relationships/image" Target="../media/image121.pn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182.pn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1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4.png"/><Relationship Id="rId3" Type="http://schemas.openxmlformats.org/officeDocument/2006/relationships/image" Target="../media/image198.png"/><Relationship Id="rId7" Type="http://schemas.openxmlformats.org/officeDocument/2006/relationships/image" Target="../media/image200.png"/><Relationship Id="rId12" Type="http://schemas.openxmlformats.org/officeDocument/2006/relationships/image" Target="../media/image203.png"/><Relationship Id="rId17" Type="http://schemas.microsoft.com/office/2007/relationships/hdphoto" Target="../media/hdphoto18.wdp"/><Relationship Id="rId2" Type="http://schemas.openxmlformats.org/officeDocument/2006/relationships/image" Target="../media/image197.png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openxmlformats.org/officeDocument/2006/relationships/image" Target="../media/image20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02.png"/><Relationship Id="rId14" Type="http://schemas.microsoft.com/office/2007/relationships/hdphoto" Target="../media/hdphoto17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microsoft.com/office/2007/relationships/hdphoto" Target="../media/hdphoto3.wdp"/><Relationship Id="rId3" Type="http://schemas.openxmlformats.org/officeDocument/2006/relationships/image" Target="../media/image208.png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image" Target="../media/image207.png"/><Relationship Id="rId16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2.png"/><Relationship Id="rId5" Type="http://schemas.openxmlformats.org/officeDocument/2006/relationships/image" Target="../media/image210.png"/><Relationship Id="rId15" Type="http://schemas.openxmlformats.org/officeDocument/2006/relationships/image" Target="../media/image203.png"/><Relationship Id="rId10" Type="http://schemas.openxmlformats.org/officeDocument/2006/relationships/image" Target="../media/image200.png"/><Relationship Id="rId4" Type="http://schemas.openxmlformats.org/officeDocument/2006/relationships/image" Target="../media/image209.png"/><Relationship Id="rId9" Type="http://schemas.openxmlformats.org/officeDocument/2006/relationships/image" Target="../media/image211.emf"/><Relationship Id="rId14" Type="http://schemas.openxmlformats.org/officeDocument/2006/relationships/image" Target="../media/image2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6.png"/><Relationship Id="rId18" Type="http://schemas.openxmlformats.org/officeDocument/2006/relationships/image" Target="../media/image3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4.png"/><Relationship Id="rId17" Type="http://schemas.openxmlformats.org/officeDocument/2006/relationships/image" Target="../media/image36.jpeg"/><Relationship Id="rId2" Type="http://schemas.openxmlformats.org/officeDocument/2006/relationships/image" Target="../media/image29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3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png"/><Relationship Id="rId1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8.png"/><Relationship Id="rId3" Type="http://schemas.microsoft.com/office/2007/relationships/hdphoto" Target="../media/hdphoto2.wdp"/><Relationship Id="rId7" Type="http://schemas.openxmlformats.org/officeDocument/2006/relationships/image" Target="../media/image202.png"/><Relationship Id="rId12" Type="http://schemas.openxmlformats.org/officeDocument/2006/relationships/image" Target="../media/image217.png"/><Relationship Id="rId2" Type="http://schemas.openxmlformats.org/officeDocument/2006/relationships/image" Target="../media/image16.pn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6.png"/><Relationship Id="rId5" Type="http://schemas.openxmlformats.org/officeDocument/2006/relationships/image" Target="../media/image213.pn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4" Type="http://schemas.openxmlformats.org/officeDocument/2006/relationships/image" Target="../media/image199.png"/><Relationship Id="rId9" Type="http://schemas.microsoft.com/office/2007/relationships/hdphoto" Target="../media/hdphoto3.wdp"/><Relationship Id="rId14" Type="http://schemas.openxmlformats.org/officeDocument/2006/relationships/image" Target="../media/image219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6.png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12" Type="http://schemas.openxmlformats.org/officeDocument/2006/relationships/image" Target="../media/image2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24.png"/><Relationship Id="rId5" Type="http://schemas.openxmlformats.org/officeDocument/2006/relationships/image" Target="../media/image199.png"/><Relationship Id="rId15" Type="http://schemas.openxmlformats.org/officeDocument/2006/relationships/image" Target="../media/image228.png"/><Relationship Id="rId10" Type="http://schemas.openxmlformats.org/officeDocument/2006/relationships/image" Target="../media/image223.jpeg"/><Relationship Id="rId4" Type="http://schemas.openxmlformats.org/officeDocument/2006/relationships/image" Target="../media/image213.png"/><Relationship Id="rId9" Type="http://schemas.openxmlformats.org/officeDocument/2006/relationships/image" Target="../media/image222.png"/><Relationship Id="rId14" Type="http://schemas.openxmlformats.org/officeDocument/2006/relationships/image" Target="../media/image22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2.png"/><Relationship Id="rId3" Type="http://schemas.microsoft.com/office/2007/relationships/hdphoto" Target="../media/hdphoto2.wdp"/><Relationship Id="rId7" Type="http://schemas.openxmlformats.org/officeDocument/2006/relationships/image" Target="../media/image202.png"/><Relationship Id="rId12" Type="http://schemas.openxmlformats.org/officeDocument/2006/relationships/image" Target="../media/image2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30.png"/><Relationship Id="rId5" Type="http://schemas.openxmlformats.org/officeDocument/2006/relationships/image" Target="../media/image213.png"/><Relationship Id="rId10" Type="http://schemas.openxmlformats.org/officeDocument/2006/relationships/image" Target="../media/image229.png"/><Relationship Id="rId4" Type="http://schemas.openxmlformats.org/officeDocument/2006/relationships/image" Target="../media/image199.png"/><Relationship Id="rId9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02.png"/><Relationship Id="rId12" Type="http://schemas.openxmlformats.org/officeDocument/2006/relationships/image" Target="../media/image2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34.png"/><Relationship Id="rId5" Type="http://schemas.openxmlformats.org/officeDocument/2006/relationships/image" Target="../media/image199.png"/><Relationship Id="rId10" Type="http://schemas.openxmlformats.org/officeDocument/2006/relationships/image" Target="../media/image233.png"/><Relationship Id="rId4" Type="http://schemas.openxmlformats.org/officeDocument/2006/relationships/image" Target="../media/image213.png"/><Relationship Id="rId9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microsoft.com/office/2007/relationships/hdphoto" Target="../media/hdphoto2.wdp"/><Relationship Id="rId7" Type="http://schemas.openxmlformats.org/officeDocument/2006/relationships/image" Target="../media/image236.png"/><Relationship Id="rId12" Type="http://schemas.openxmlformats.org/officeDocument/2006/relationships/image" Target="../media/image2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microsoft.com/office/2007/relationships/hdphoto" Target="../media/hdphoto3.wdp"/><Relationship Id="rId5" Type="http://schemas.openxmlformats.org/officeDocument/2006/relationships/image" Target="../media/image199.png"/><Relationship Id="rId10" Type="http://schemas.openxmlformats.org/officeDocument/2006/relationships/image" Target="../media/image22.png"/><Relationship Id="rId4" Type="http://schemas.openxmlformats.org/officeDocument/2006/relationships/image" Target="../media/image213.png"/><Relationship Id="rId9" Type="http://schemas.openxmlformats.org/officeDocument/2006/relationships/image" Target="../media/image2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1.jpeg"/><Relationship Id="rId3" Type="http://schemas.microsoft.com/office/2007/relationships/hdphoto" Target="../media/hdphoto2.wdp"/><Relationship Id="rId7" Type="http://schemas.openxmlformats.org/officeDocument/2006/relationships/image" Target="../media/image202.png"/><Relationship Id="rId12" Type="http://schemas.openxmlformats.org/officeDocument/2006/relationships/image" Target="../media/image2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microsoft.com/office/2007/relationships/hdphoto" Target="../media/hdphoto19.wdp"/><Relationship Id="rId5" Type="http://schemas.openxmlformats.org/officeDocument/2006/relationships/image" Target="../media/image199.png"/><Relationship Id="rId10" Type="http://schemas.openxmlformats.org/officeDocument/2006/relationships/image" Target="../media/image239.png"/><Relationship Id="rId4" Type="http://schemas.openxmlformats.org/officeDocument/2006/relationships/image" Target="../media/image213.png"/><Relationship Id="rId9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3.png"/><Relationship Id="rId3" Type="http://schemas.microsoft.com/office/2007/relationships/hdphoto" Target="../media/hdphoto2.wdp"/><Relationship Id="rId7" Type="http://schemas.openxmlformats.org/officeDocument/2006/relationships/image" Target="../media/image202.png"/><Relationship Id="rId12" Type="http://schemas.openxmlformats.org/officeDocument/2006/relationships/image" Target="../media/image2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emf"/><Relationship Id="rId11" Type="http://schemas.microsoft.com/office/2007/relationships/hdphoto" Target="../media/hdphoto20.wdp"/><Relationship Id="rId5" Type="http://schemas.openxmlformats.org/officeDocument/2006/relationships/image" Target="../media/image200.png"/><Relationship Id="rId15" Type="http://schemas.openxmlformats.org/officeDocument/2006/relationships/image" Target="../media/image245.png"/><Relationship Id="rId10" Type="http://schemas.openxmlformats.org/officeDocument/2006/relationships/image" Target="../media/image242.png"/><Relationship Id="rId4" Type="http://schemas.openxmlformats.org/officeDocument/2006/relationships/image" Target="../media/image199.png"/><Relationship Id="rId9" Type="http://schemas.microsoft.com/office/2007/relationships/hdphoto" Target="../media/hdphoto3.wdp"/><Relationship Id="rId14" Type="http://schemas.openxmlformats.org/officeDocument/2006/relationships/image" Target="../media/image244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47.png"/><Relationship Id="rId7" Type="http://schemas.openxmlformats.org/officeDocument/2006/relationships/image" Target="../media/image213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248.png"/><Relationship Id="rId9" Type="http://schemas.openxmlformats.org/officeDocument/2006/relationships/image" Target="../media/image19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16.png"/><Relationship Id="rId7" Type="http://schemas.openxmlformats.org/officeDocument/2006/relationships/image" Target="../media/image250.png"/><Relationship Id="rId12" Type="http://schemas.openxmlformats.org/officeDocument/2006/relationships/image" Target="../media/image178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120.png"/><Relationship Id="rId5" Type="http://schemas.openxmlformats.org/officeDocument/2006/relationships/image" Target="../media/image214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25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2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3.png"/><Relationship Id="rId5" Type="http://schemas.openxmlformats.org/officeDocument/2006/relationships/image" Target="../media/image202.png"/><Relationship Id="rId10" Type="http://schemas.openxmlformats.org/officeDocument/2006/relationships/image" Target="../media/image252.png"/><Relationship Id="rId4" Type="http://schemas.openxmlformats.org/officeDocument/2006/relationships/image" Target="../media/image214.png"/><Relationship Id="rId9" Type="http://schemas.openxmlformats.org/officeDocument/2006/relationships/image" Target="../media/image17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6.png"/><Relationship Id="rId1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34.png"/><Relationship Id="rId17" Type="http://schemas.openxmlformats.org/officeDocument/2006/relationships/image" Target="../media/image42.jpeg"/><Relationship Id="rId2" Type="http://schemas.openxmlformats.org/officeDocument/2006/relationships/image" Target="../media/image38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1.png"/><Relationship Id="rId5" Type="http://schemas.openxmlformats.org/officeDocument/2006/relationships/diagramLayout" Target="../diagrams/layout4.xml"/><Relationship Id="rId1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diagramData" Target="../diagrams/data4.xml"/><Relationship Id="rId9" Type="http://schemas.openxmlformats.org/officeDocument/2006/relationships/image" Target="../media/image30.png"/><Relationship Id="rId1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61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260.png"/><Relationship Id="rId17" Type="http://schemas.openxmlformats.org/officeDocument/2006/relationships/image" Target="../media/image178.png"/><Relationship Id="rId2" Type="http://schemas.openxmlformats.org/officeDocument/2006/relationships/image" Target="../media/image16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9.png"/><Relationship Id="rId5" Type="http://schemas.openxmlformats.org/officeDocument/2006/relationships/image" Target="../media/image202.png"/><Relationship Id="rId15" Type="http://schemas.openxmlformats.org/officeDocument/2006/relationships/image" Target="../media/image263.png"/><Relationship Id="rId10" Type="http://schemas.openxmlformats.org/officeDocument/2006/relationships/image" Target="../media/image258.png"/><Relationship Id="rId4" Type="http://schemas.openxmlformats.org/officeDocument/2006/relationships/image" Target="../media/image214.png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120.png"/><Relationship Id="rId3" Type="http://schemas.microsoft.com/office/2007/relationships/hdphoto" Target="../media/hdphoto2.wdp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68.png"/><Relationship Id="rId5" Type="http://schemas.openxmlformats.org/officeDocument/2006/relationships/image" Target="../media/image22.png"/><Relationship Id="rId10" Type="http://schemas.openxmlformats.org/officeDocument/2006/relationships/image" Target="../media/image267.png"/><Relationship Id="rId4" Type="http://schemas.openxmlformats.org/officeDocument/2006/relationships/image" Target="../media/image202.png"/><Relationship Id="rId9" Type="http://schemas.openxmlformats.org/officeDocument/2006/relationships/image" Target="../media/image266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1.png"/><Relationship Id="rId7" Type="http://schemas.openxmlformats.org/officeDocument/2006/relationships/image" Target="../media/image22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72.png"/><Relationship Id="rId5" Type="http://schemas.microsoft.com/office/2007/relationships/hdphoto" Target="../media/hdphoto2.wdp"/><Relationship Id="rId10" Type="http://schemas.openxmlformats.org/officeDocument/2006/relationships/image" Target="../media/image120.png"/><Relationship Id="rId4" Type="http://schemas.openxmlformats.org/officeDocument/2006/relationships/image" Target="../media/image16.png"/><Relationship Id="rId9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3.wdp"/><Relationship Id="rId7" Type="http://schemas.openxmlformats.org/officeDocument/2006/relationships/image" Target="../media/image2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275.jpeg"/><Relationship Id="rId4" Type="http://schemas.openxmlformats.org/officeDocument/2006/relationships/image" Target="../media/image202.png"/><Relationship Id="rId9" Type="http://schemas.openxmlformats.org/officeDocument/2006/relationships/image" Target="../media/image274.jpe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3.wdp"/><Relationship Id="rId7" Type="http://schemas.openxmlformats.org/officeDocument/2006/relationships/image" Target="../media/image2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277.png"/><Relationship Id="rId5" Type="http://schemas.openxmlformats.org/officeDocument/2006/relationships/image" Target="../media/image120.png"/><Relationship Id="rId10" Type="http://schemas.openxmlformats.org/officeDocument/2006/relationships/image" Target="../media/image214.png"/><Relationship Id="rId4" Type="http://schemas.openxmlformats.org/officeDocument/2006/relationships/image" Target="../media/image202.png"/><Relationship Id="rId9" Type="http://schemas.openxmlformats.org/officeDocument/2006/relationships/image" Target="../media/image27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1.png"/><Relationship Id="rId7" Type="http://schemas.microsoft.com/office/2007/relationships/hdphoto" Target="../media/hdphoto22.wdp"/><Relationship Id="rId2" Type="http://schemas.openxmlformats.org/officeDocument/2006/relationships/image" Target="../media/image2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10" Type="http://schemas.openxmlformats.org/officeDocument/2006/relationships/image" Target="../media/image282.png"/><Relationship Id="rId4" Type="http://schemas.openxmlformats.org/officeDocument/2006/relationships/image" Target="../media/image279.png"/><Relationship Id="rId9" Type="http://schemas.microsoft.com/office/2007/relationships/hdphoto" Target="../media/hdphoto3.wdp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9.emf"/><Relationship Id="rId18" Type="http://schemas.openxmlformats.org/officeDocument/2006/relationships/image" Target="../media/image294.png"/><Relationship Id="rId3" Type="http://schemas.openxmlformats.org/officeDocument/2006/relationships/image" Target="../media/image283.png"/><Relationship Id="rId21" Type="http://schemas.openxmlformats.org/officeDocument/2006/relationships/image" Target="../media/image297.png"/><Relationship Id="rId7" Type="http://schemas.openxmlformats.org/officeDocument/2006/relationships/image" Target="../media/image22.png"/><Relationship Id="rId12" Type="http://schemas.openxmlformats.org/officeDocument/2006/relationships/image" Target="../media/image288.png"/><Relationship Id="rId17" Type="http://schemas.openxmlformats.org/officeDocument/2006/relationships/image" Target="../media/image293.png"/><Relationship Id="rId25" Type="http://schemas.openxmlformats.org/officeDocument/2006/relationships/image" Target="../media/image30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2.png"/><Relationship Id="rId20" Type="http://schemas.openxmlformats.org/officeDocument/2006/relationships/image" Target="../media/image2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87.emf"/><Relationship Id="rId24" Type="http://schemas.openxmlformats.org/officeDocument/2006/relationships/image" Target="../media/image300.png"/><Relationship Id="rId5" Type="http://schemas.microsoft.com/office/2007/relationships/hdphoto" Target="../media/hdphoto23.wdp"/><Relationship Id="rId15" Type="http://schemas.openxmlformats.org/officeDocument/2006/relationships/image" Target="../media/image291.png"/><Relationship Id="rId23" Type="http://schemas.openxmlformats.org/officeDocument/2006/relationships/image" Target="../media/image299.jpg"/><Relationship Id="rId10" Type="http://schemas.openxmlformats.org/officeDocument/2006/relationships/image" Target="../media/image286.png"/><Relationship Id="rId19" Type="http://schemas.openxmlformats.org/officeDocument/2006/relationships/image" Target="../media/image295.png"/><Relationship Id="rId4" Type="http://schemas.openxmlformats.org/officeDocument/2006/relationships/image" Target="../media/image284.png"/><Relationship Id="rId9" Type="http://schemas.openxmlformats.org/officeDocument/2006/relationships/image" Target="../media/image285.png"/><Relationship Id="rId14" Type="http://schemas.openxmlformats.org/officeDocument/2006/relationships/image" Target="../media/image290.png"/><Relationship Id="rId22" Type="http://schemas.openxmlformats.org/officeDocument/2006/relationships/image" Target="../media/image29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jpe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2.png"/><Relationship Id="rId10" Type="http://schemas.openxmlformats.org/officeDocument/2006/relationships/image" Target="../media/image304.png"/><Relationship Id="rId4" Type="http://schemas.microsoft.com/office/2007/relationships/hdphoto" Target="../media/hdphoto2.wdp"/><Relationship Id="rId9" Type="http://schemas.openxmlformats.org/officeDocument/2006/relationships/image" Target="../media/image303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2.png"/><Relationship Id="rId10" Type="http://schemas.openxmlformats.org/officeDocument/2006/relationships/image" Target="../media/image213.png"/><Relationship Id="rId4" Type="http://schemas.openxmlformats.org/officeDocument/2006/relationships/image" Target="../media/image199.png"/><Relationship Id="rId9" Type="http://schemas.openxmlformats.org/officeDocument/2006/relationships/image" Target="../media/image30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2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9.png"/><Relationship Id="rId5" Type="http://schemas.openxmlformats.org/officeDocument/2006/relationships/image" Target="../media/image202.png"/><Relationship Id="rId10" Type="http://schemas.openxmlformats.org/officeDocument/2006/relationships/image" Target="../media/image308.png"/><Relationship Id="rId4" Type="http://schemas.openxmlformats.org/officeDocument/2006/relationships/image" Target="../media/image199.png"/><Relationship Id="rId9" Type="http://schemas.openxmlformats.org/officeDocument/2006/relationships/image" Target="../media/image30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17" Type="http://schemas.openxmlformats.org/officeDocument/2006/relationships/image" Target="../media/image53.jpeg"/><Relationship Id="rId2" Type="http://schemas.openxmlformats.org/officeDocument/2006/relationships/image" Target="../media/image44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5" Type="http://schemas.openxmlformats.org/officeDocument/2006/relationships/image" Target="../media/image51.svg"/><Relationship Id="rId10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19.png"/><Relationship Id="rId14" Type="http://schemas.openxmlformats.org/officeDocument/2006/relationships/image" Target="../media/image5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1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microsoft.com/office/2007/relationships/hdphoto" Target="../media/hdphoto2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16.png"/><Relationship Id="rId5" Type="http://schemas.openxmlformats.org/officeDocument/2006/relationships/image" Target="../media/image57.jpeg"/><Relationship Id="rId10" Type="http://schemas.openxmlformats.org/officeDocument/2006/relationships/image" Target="../media/image6.png"/><Relationship Id="rId4" Type="http://schemas.openxmlformats.org/officeDocument/2006/relationships/image" Target="../media/image56.jpeg"/><Relationship Id="rId9" Type="http://schemas.openxmlformats.org/officeDocument/2006/relationships/image" Target="../media/image34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5.png"/><Relationship Id="rId7" Type="http://schemas.openxmlformats.org/officeDocument/2006/relationships/image" Target="../media/image34.png"/><Relationship Id="rId12" Type="http://schemas.openxmlformats.org/officeDocument/2006/relationships/image" Target="../media/image6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1.jpeg"/><Relationship Id="rId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openxmlformats.org/officeDocument/2006/relationships/image" Target="../media/image56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6F3F1-2D9F-497D-96CA-FF33B676DF8B}"/>
              </a:ext>
            </a:extLst>
          </p:cNvPr>
          <p:cNvSpPr txBox="1"/>
          <p:nvPr/>
        </p:nvSpPr>
        <p:spPr>
          <a:xfrm>
            <a:off x="3288792" y="1965435"/>
            <a:ext cx="56144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FAN PARTNERSHIP</a:t>
            </a:r>
          </a:p>
          <a:p>
            <a:r>
              <a:rPr lang="en-US" sz="3600" b="1" dirty="0"/>
              <a:t>SUMMIT 2025</a:t>
            </a:r>
          </a:p>
          <a:p>
            <a:r>
              <a:rPr lang="en-US" sz="2400" b="1" dirty="0"/>
              <a:t>Building Success Together</a:t>
            </a:r>
          </a:p>
          <a:p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182255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6EF202F-17A8-4DB1-9B52-3D345D5B1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26592"/>
              </p:ext>
            </p:extLst>
          </p:nvPr>
        </p:nvGraphicFramePr>
        <p:xfrm>
          <a:off x="6096000" y="4549995"/>
          <a:ext cx="5883456" cy="1456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634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92973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4146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79127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79127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79127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105108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0503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54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CF90B9B-0965-4050-9457-43D1E22F5660}"/>
              </a:ext>
            </a:extLst>
          </p:cNvPr>
          <p:cNvSpPr txBox="1"/>
          <p:nvPr/>
        </p:nvSpPr>
        <p:spPr>
          <a:xfrm>
            <a:off x="-132784" y="1832112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    BEE Label on Motor</a:t>
            </a:r>
          </a:p>
        </p:txBody>
      </p:sp>
      <p:pic>
        <p:nvPicPr>
          <p:cNvPr id="12" name="Picture 11" descr="A picture containing mechanical fan, indoor, propeller&#10;&#10;Description automatically generated">
            <a:extLst>
              <a:ext uri="{FF2B5EF4-FFF2-40B4-BE49-F238E27FC236}">
                <a16:creationId xmlns:a16="http://schemas.microsoft.com/office/drawing/2014/main" id="{828188C5-36DD-4F41-A242-56E27FDB2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160" y="743085"/>
            <a:ext cx="3023249" cy="1881431"/>
          </a:xfrm>
          <a:prstGeom prst="rect">
            <a:avLst/>
          </a:prstGeom>
          <a:noFill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CF17AE9-1F4D-4CE4-8844-6B10081BB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857455"/>
              </p:ext>
            </p:extLst>
          </p:nvPr>
        </p:nvGraphicFramePr>
        <p:xfrm>
          <a:off x="7648499" y="604130"/>
          <a:ext cx="4330959" cy="3832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127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92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colors with matt and glossy finish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3184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2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6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Anti Dust technology for Easy dust cleaning.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182905"/>
                  </a:ext>
                </a:extLst>
              </a:tr>
              <a:tr h="33177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value 4.1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92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trim, Body ring &amp; Canopy 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64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497927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pic>
        <p:nvPicPr>
          <p:cNvPr id="14" name="Picture 13" descr="A blue ceiling fan with a white background&#10;&#10;Description automatically generated">
            <a:extLst>
              <a:ext uri="{FF2B5EF4-FFF2-40B4-BE49-F238E27FC236}">
                <a16:creationId xmlns:a16="http://schemas.microsoft.com/office/drawing/2014/main" id="{50BE8A0F-A3D9-4BF2-A8E1-3790868A3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17003" y="2616244"/>
            <a:ext cx="2880000" cy="1820740"/>
          </a:xfrm>
          <a:prstGeom prst="rect">
            <a:avLst/>
          </a:prstGeom>
        </p:spPr>
      </p:pic>
      <p:pic>
        <p:nvPicPr>
          <p:cNvPr id="15" name="Picture 1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B05945B-A521-4204-9E9C-600078B73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504" y="4889881"/>
            <a:ext cx="3613312" cy="8680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 descr="A picture containing mechanical fan, ceiling fan, fan, indoor&#10;&#10;Description automatically generated">
            <a:extLst>
              <a:ext uri="{FF2B5EF4-FFF2-40B4-BE49-F238E27FC236}">
                <a16:creationId xmlns:a16="http://schemas.microsoft.com/office/drawing/2014/main" id="{E252CD28-6329-4D98-A143-A7297B229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904" y="728545"/>
            <a:ext cx="2895594" cy="18009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5EDBEEF-DA0E-4D84-ADD6-2B69BFA7281D}"/>
              </a:ext>
            </a:extLst>
          </p:cNvPr>
          <p:cNvSpPr/>
          <p:nvPr/>
        </p:nvSpPr>
        <p:spPr>
          <a:xfrm>
            <a:off x="1421471" y="2532647"/>
            <a:ext cx="184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HONEY GOLD BRIKEN</a:t>
            </a:r>
          </a:p>
          <a:p>
            <a:pPr algn="ctr"/>
            <a:r>
              <a:rPr lang="en-IN" sz="900" dirty="0"/>
              <a:t>  14194HGB </a:t>
            </a:r>
            <a:endParaRPr lang="en-US" sz="9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AA4586-0176-4212-B6B7-A9A3F3D6F783}"/>
              </a:ext>
            </a:extLst>
          </p:cNvPr>
          <p:cNvSpPr/>
          <p:nvPr/>
        </p:nvSpPr>
        <p:spPr>
          <a:xfrm>
            <a:off x="4321734" y="2434137"/>
            <a:ext cx="184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CHOCO BROWN COPPER</a:t>
            </a:r>
          </a:p>
          <a:p>
            <a:pPr algn="ctr"/>
            <a:r>
              <a:rPr lang="en-IN" sz="900" dirty="0"/>
              <a:t>  14194CBC </a:t>
            </a:r>
            <a:endParaRPr lang="en-US" sz="9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D2671E-35CD-4C68-A080-8BC1D2D6D8FD}"/>
              </a:ext>
            </a:extLst>
          </p:cNvPr>
          <p:cNvSpPr/>
          <p:nvPr/>
        </p:nvSpPr>
        <p:spPr>
          <a:xfrm>
            <a:off x="1611946" y="4151249"/>
            <a:ext cx="184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PEARL WINTER BLUE</a:t>
            </a:r>
          </a:p>
          <a:p>
            <a:pPr algn="ctr"/>
            <a:r>
              <a:rPr lang="en-IN" sz="900" dirty="0"/>
              <a:t>  14194PWB </a:t>
            </a:r>
            <a:endParaRPr lang="en-US" sz="9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E191DB-54C9-4F17-9EB5-76885B7983B6}"/>
              </a:ext>
            </a:extLst>
          </p:cNvPr>
          <p:cNvGrpSpPr/>
          <p:nvPr/>
        </p:nvGrpSpPr>
        <p:grpSpPr>
          <a:xfrm>
            <a:off x="0" y="35391"/>
            <a:ext cx="1579412" cy="490334"/>
            <a:chOff x="1296" y="0"/>
            <a:chExt cx="1579412" cy="490334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2F7DBA48-4C80-4AF9-BACF-12BFDE5EBDD0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/>
            </a:p>
          </p:txBody>
        </p:sp>
        <p:sp>
          <p:nvSpPr>
            <p:cNvPr id="29" name="Arrow: Chevron 4">
              <a:extLst>
                <a:ext uri="{FF2B5EF4-FFF2-40B4-BE49-F238E27FC236}">
                  <a16:creationId xmlns:a16="http://schemas.microsoft.com/office/drawing/2014/main" id="{7D33C431-7804-49D8-9C84-22285ADA8F04}"/>
                </a:ext>
              </a:extLst>
            </p:cNvPr>
            <p:cNvSpPr txBox="1"/>
            <p:nvPr/>
          </p:nvSpPr>
          <p:spPr>
            <a:xfrm>
              <a:off x="306726" y="39905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HARCON STAR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864D76-C743-4F96-8ACC-545809F1834E}"/>
              </a:ext>
            </a:extLst>
          </p:cNvPr>
          <p:cNvGrpSpPr/>
          <p:nvPr/>
        </p:nvGrpSpPr>
        <p:grpSpPr>
          <a:xfrm>
            <a:off x="1421471" y="35391"/>
            <a:ext cx="1579412" cy="371197"/>
            <a:chOff x="1422767" y="0"/>
            <a:chExt cx="1579412" cy="371197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388469E6-BF78-4E8B-A340-A6E1A4C0E7D4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2" name="Arrow: Chevron 6">
              <a:extLst>
                <a:ext uri="{FF2B5EF4-FFF2-40B4-BE49-F238E27FC236}">
                  <a16:creationId xmlns:a16="http://schemas.microsoft.com/office/drawing/2014/main" id="{BADBCE00-2E20-42D5-ADD4-1D6666673762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IN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Premium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34E3589-264E-4769-B3DF-486C932D0862}"/>
              </a:ext>
            </a:extLst>
          </p:cNvPr>
          <p:cNvGrpSpPr/>
          <p:nvPr/>
        </p:nvGrpSpPr>
        <p:grpSpPr>
          <a:xfrm>
            <a:off x="2842942" y="34782"/>
            <a:ext cx="1775995" cy="371741"/>
            <a:chOff x="2844238" y="-544"/>
            <a:chExt cx="1775995" cy="371741"/>
          </a:xfrm>
        </p:grpSpPr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8A2BF282-7196-4EB9-9259-6BB244083A78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Arrow: Chevron 8">
              <a:extLst>
                <a:ext uri="{FF2B5EF4-FFF2-40B4-BE49-F238E27FC236}">
                  <a16:creationId xmlns:a16="http://schemas.microsoft.com/office/drawing/2014/main" id="{9714CD47-F9AC-4B76-889E-952A12527AE8}"/>
                </a:ext>
              </a:extLst>
            </p:cNvPr>
            <p:cNvSpPr txBox="1"/>
            <p:nvPr/>
          </p:nvSpPr>
          <p:spPr>
            <a:xfrm>
              <a:off x="3040821" y="-544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1 Star</a:t>
              </a:r>
            </a:p>
          </p:txBody>
        </p:sp>
      </p:grp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DE1F9623-675D-4FA7-A675-931692824E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10</a:t>
            </a:fld>
            <a:endParaRPr lang="en-IN"/>
          </a:p>
        </p:txBody>
      </p:sp>
      <p:pic>
        <p:nvPicPr>
          <p:cNvPr id="39" name="Picture 38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D21D1698-D70E-448C-AD67-4AFCAABF9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6451354-35FB-42E5-A900-4B446660F808}"/>
              </a:ext>
            </a:extLst>
          </p:cNvPr>
          <p:cNvGrpSpPr/>
          <p:nvPr/>
        </p:nvGrpSpPr>
        <p:grpSpPr>
          <a:xfrm>
            <a:off x="997478" y="4889881"/>
            <a:ext cx="1346521" cy="1305318"/>
            <a:chOff x="1468869" y="4300190"/>
            <a:chExt cx="1346521" cy="1305318"/>
          </a:xfrm>
        </p:grpSpPr>
        <p:pic>
          <p:nvPicPr>
            <p:cNvPr id="37" name="Picture 36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40FFA2EA-9607-4B6A-A152-44E32CDD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40" name="TextBox 5">
              <a:extLst>
                <a:ext uri="{FF2B5EF4-FFF2-40B4-BE49-F238E27FC236}">
                  <a16:creationId xmlns:a16="http://schemas.microsoft.com/office/drawing/2014/main" id="{14D62284-1105-41C5-A6A3-804C506F8164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043FE27-23FD-419D-96C9-44DFAD324689}"/>
              </a:ext>
            </a:extLst>
          </p:cNvPr>
          <p:cNvSpPr txBox="1"/>
          <p:nvPr/>
        </p:nvSpPr>
        <p:spPr>
          <a:xfrm>
            <a:off x="110197" y="6244870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pic>
        <p:nvPicPr>
          <p:cNvPr id="43" name="Picture 42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09875B49-B59D-4C30-895F-970446F0EC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51" y="3815925"/>
            <a:ext cx="689810" cy="670647"/>
          </a:xfrm>
          <a:prstGeom prst="rect">
            <a:avLst/>
          </a:prstGeom>
        </p:spPr>
      </p:pic>
      <p:pic>
        <p:nvPicPr>
          <p:cNvPr id="3" name="Picture 2" descr="A label with a price tag&#10;&#10;Description automatically generated with medium confidence">
            <a:extLst>
              <a:ext uri="{FF2B5EF4-FFF2-40B4-BE49-F238E27FC236}">
                <a16:creationId xmlns:a16="http://schemas.microsoft.com/office/drawing/2014/main" id="{633FC69D-EBCA-4113-B0C8-1EDA75F4CC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51" y="4658352"/>
            <a:ext cx="830195" cy="1538878"/>
          </a:xfrm>
          <a:prstGeom prst="rect">
            <a:avLst/>
          </a:prstGeom>
        </p:spPr>
      </p:pic>
      <p:pic>
        <p:nvPicPr>
          <p:cNvPr id="5" name="Picture 4" descr="A white label with black and red text&#10;&#10;Description automatically generated">
            <a:extLst>
              <a:ext uri="{FF2B5EF4-FFF2-40B4-BE49-F238E27FC236}">
                <a16:creationId xmlns:a16="http://schemas.microsoft.com/office/drawing/2014/main" id="{757F2EE5-17B7-4A01-9F29-468762D883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79" y="604130"/>
            <a:ext cx="819050" cy="11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83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eiling fan with lights&#10;&#10;Description automatically generated">
            <a:extLst>
              <a:ext uri="{FF2B5EF4-FFF2-40B4-BE49-F238E27FC236}">
                <a16:creationId xmlns:a16="http://schemas.microsoft.com/office/drawing/2014/main" id="{135BBFDA-A0A9-46DA-BD10-FA224228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34" y="2641503"/>
            <a:ext cx="2751172" cy="206337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959166-083C-483B-B3FE-8C06EA5EA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545"/>
              </p:ext>
            </p:extLst>
          </p:nvPr>
        </p:nvGraphicFramePr>
        <p:xfrm>
          <a:off x="6209352" y="4504282"/>
          <a:ext cx="5831855" cy="1187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76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84263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33210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70540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70540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70540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54525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3295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53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4.2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100C25C-9FC9-4262-A6EC-0160B2606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326" y="771925"/>
            <a:ext cx="2910535" cy="2059501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75BC313-D1D4-4603-BE8E-4929A1E613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460420"/>
              </p:ext>
            </p:extLst>
          </p:nvPr>
        </p:nvGraphicFramePr>
        <p:xfrm>
          <a:off x="-247082" y="558536"/>
          <a:ext cx="9427372" cy="728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9FB353-5C7E-491D-8ED5-E345B8251E30}"/>
              </a:ext>
            </a:extLst>
          </p:cNvPr>
          <p:cNvSpPr txBox="1"/>
          <p:nvPr/>
        </p:nvSpPr>
        <p:spPr>
          <a:xfrm>
            <a:off x="-59667" y="1748965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BEE Label on Motor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4E1F9-0C15-4B03-8C2C-87709BCC73EF}"/>
              </a:ext>
            </a:extLst>
          </p:cNvPr>
          <p:cNvSpPr/>
          <p:nvPr/>
        </p:nvSpPr>
        <p:spPr>
          <a:xfrm>
            <a:off x="1139137" y="2243930"/>
            <a:ext cx="177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PEARL WINTER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14197PWB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6C1138FE-8316-4696-8BD5-8DBF08B4F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8160" y="5403544"/>
            <a:ext cx="3686175" cy="80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AF55E95-98BA-4CEB-83B1-EA6194B18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533956"/>
              </p:ext>
            </p:extLst>
          </p:nvPr>
        </p:nvGraphicFramePr>
        <p:xfrm>
          <a:off x="7676578" y="583432"/>
          <a:ext cx="4364630" cy="3778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79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20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glossy colors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36920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96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Anti Dust technology for Easy dust cleaning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182905"/>
                  </a:ext>
                </a:extLst>
              </a:tr>
              <a:tr h="38459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value 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09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trim &amp; Body 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1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pic>
        <p:nvPicPr>
          <p:cNvPr id="13" name="Picture 12" descr="A close-up of a pocket knife&#10;&#10;Description automatically generated with medium confidence">
            <a:extLst>
              <a:ext uri="{FF2B5EF4-FFF2-40B4-BE49-F238E27FC236}">
                <a16:creationId xmlns:a16="http://schemas.microsoft.com/office/drawing/2014/main" id="{78CB3D33-7FA8-489F-886B-427E89ABFE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528" y="754695"/>
            <a:ext cx="2751172" cy="19795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16C91E-D588-4E17-A0AA-E9D95BB7EEB3}"/>
              </a:ext>
            </a:extLst>
          </p:cNvPr>
          <p:cNvSpPr/>
          <p:nvPr/>
        </p:nvSpPr>
        <p:spPr>
          <a:xfrm>
            <a:off x="3970645" y="2173606"/>
            <a:ext cx="221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VINTAGE BROWNY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14197VBR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9DF09-46A2-4834-BA94-C08983962E6E}"/>
              </a:ext>
            </a:extLst>
          </p:cNvPr>
          <p:cNvSpPr/>
          <p:nvPr/>
        </p:nvSpPr>
        <p:spPr>
          <a:xfrm>
            <a:off x="2483209" y="4618781"/>
            <a:ext cx="221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HONEY GOLD BRIKEN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14197HGB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4B2B8D03-1478-4503-BB29-FC4BFA5D6AE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92" y="3780672"/>
            <a:ext cx="689810" cy="6706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899EAE5-FDD6-4048-9218-5C1253462786}"/>
              </a:ext>
            </a:extLst>
          </p:cNvPr>
          <p:cNvGrpSpPr/>
          <p:nvPr/>
        </p:nvGrpSpPr>
        <p:grpSpPr>
          <a:xfrm>
            <a:off x="-1" y="35391"/>
            <a:ext cx="2346951" cy="489812"/>
            <a:chOff x="1296" y="0"/>
            <a:chExt cx="1579412" cy="489812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831937FB-FDE6-40E9-A748-44CF25EE553C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2" name="Arrow: Chevron 4">
              <a:extLst>
                <a:ext uri="{FF2B5EF4-FFF2-40B4-BE49-F238E27FC236}">
                  <a16:creationId xmlns:a16="http://schemas.microsoft.com/office/drawing/2014/main" id="{C7007DC8-0DFF-454E-9040-C0A321EC121A}"/>
                </a:ext>
              </a:extLst>
            </p:cNvPr>
            <p:cNvSpPr txBox="1"/>
            <p:nvPr/>
          </p:nvSpPr>
          <p:spPr>
            <a:xfrm>
              <a:off x="290736" y="39383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CRUZE URBAN STAR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9EF2B1-DDDE-48F5-9969-FBDBAE39E0B4}"/>
              </a:ext>
            </a:extLst>
          </p:cNvPr>
          <p:cNvGrpSpPr/>
          <p:nvPr/>
        </p:nvGrpSpPr>
        <p:grpSpPr>
          <a:xfrm>
            <a:off x="2178209" y="35391"/>
            <a:ext cx="1579412" cy="371197"/>
            <a:chOff x="1422767" y="0"/>
            <a:chExt cx="1579412" cy="371197"/>
          </a:xfrm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F32F8A8-CFC7-4FB1-A0D5-6B06C19B0CD5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Arrow: Chevron 6">
              <a:extLst>
                <a:ext uri="{FF2B5EF4-FFF2-40B4-BE49-F238E27FC236}">
                  <a16:creationId xmlns:a16="http://schemas.microsoft.com/office/drawing/2014/main" id="{1C729057-9BB8-4BA6-B737-2C01F6BF6B1F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IN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DECORATIVE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9F8C68-E089-4114-9F2B-415A3E2ECCFE}"/>
              </a:ext>
            </a:extLst>
          </p:cNvPr>
          <p:cNvGrpSpPr/>
          <p:nvPr/>
        </p:nvGrpSpPr>
        <p:grpSpPr>
          <a:xfrm>
            <a:off x="3589175" y="34782"/>
            <a:ext cx="1775995" cy="371741"/>
            <a:chOff x="2844238" y="-544"/>
            <a:chExt cx="1775995" cy="371741"/>
          </a:xfrm>
        </p:grpSpPr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872D0C69-4759-4035-A4AB-095CFAD113EA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8" name="Arrow: Chevron 8">
              <a:extLst>
                <a:ext uri="{FF2B5EF4-FFF2-40B4-BE49-F238E27FC236}">
                  <a16:creationId xmlns:a16="http://schemas.microsoft.com/office/drawing/2014/main" id="{6355FB0B-3095-4A85-A0C9-F8CEE6B8A9CD}"/>
                </a:ext>
              </a:extLst>
            </p:cNvPr>
            <p:cNvSpPr txBox="1"/>
            <p:nvPr/>
          </p:nvSpPr>
          <p:spPr>
            <a:xfrm>
              <a:off x="3040821" y="-544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1 Star</a:t>
              </a: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7BB2C31-300E-43D4-9174-5F6137D333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11</a:t>
            </a:fld>
            <a:endParaRPr lang="en-I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F72DFD7-7586-463A-B991-F3D972923FCA}"/>
              </a:ext>
            </a:extLst>
          </p:cNvPr>
          <p:cNvGrpSpPr/>
          <p:nvPr/>
        </p:nvGrpSpPr>
        <p:grpSpPr>
          <a:xfrm>
            <a:off x="988161" y="4823688"/>
            <a:ext cx="1346521" cy="1305318"/>
            <a:chOff x="1468869" y="4300190"/>
            <a:chExt cx="1346521" cy="1305318"/>
          </a:xfrm>
        </p:grpSpPr>
        <p:pic>
          <p:nvPicPr>
            <p:cNvPr id="33" name="Picture 3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6B04B595-65F2-457C-A87A-6D01EAD1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D7D8A254-D7FB-4CAF-85A4-254FB3A37473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7B72DBC-47B7-4524-9324-60D3201156B4}"/>
              </a:ext>
            </a:extLst>
          </p:cNvPr>
          <p:cNvSpPr txBox="1"/>
          <p:nvPr/>
        </p:nvSpPr>
        <p:spPr>
          <a:xfrm>
            <a:off x="174624" y="6278282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/>
              <a:t>BEE Label &amp; RoHS Sticker on Packing</a:t>
            </a:r>
          </a:p>
          <a:p>
            <a:r>
              <a:rPr lang="en-IN" sz="1200" dirty="0"/>
              <a:t>(Motor Box, Blade Box &amp; Shipper Box)</a:t>
            </a:r>
          </a:p>
        </p:txBody>
      </p:sp>
      <p:pic>
        <p:nvPicPr>
          <p:cNvPr id="17" name="Picture 16" descr="A label with a price list&#10;&#10;Description automatically generated with medium confidence">
            <a:extLst>
              <a:ext uri="{FF2B5EF4-FFF2-40B4-BE49-F238E27FC236}">
                <a16:creationId xmlns:a16="http://schemas.microsoft.com/office/drawing/2014/main" id="{EF2B943D-DCA7-4702-8B05-191BC82430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4" y="4594237"/>
            <a:ext cx="689810" cy="1432504"/>
          </a:xfrm>
          <a:prstGeom prst="rect">
            <a:avLst/>
          </a:prstGeom>
        </p:spPr>
      </p:pic>
      <p:pic>
        <p:nvPicPr>
          <p:cNvPr id="29" name="Picture 28" descr="A white label with black text and stars&#10;&#10;Description automatically generated">
            <a:extLst>
              <a:ext uri="{FF2B5EF4-FFF2-40B4-BE49-F238E27FC236}">
                <a16:creationId xmlns:a16="http://schemas.microsoft.com/office/drawing/2014/main" id="{469836EC-01EE-4317-AB26-0F0861C06B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834" y="543777"/>
            <a:ext cx="848870" cy="11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3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71E441A-A519-91CC-EBDE-757BF9DC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ropeller, outdoor object&#10;&#10;Description automatically generated">
            <a:extLst>
              <a:ext uri="{FF2B5EF4-FFF2-40B4-BE49-F238E27FC236}">
                <a16:creationId xmlns:a16="http://schemas.microsoft.com/office/drawing/2014/main" id="{4389C68E-2ACB-D904-BF25-913AE1DFC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094" y="702999"/>
            <a:ext cx="2884342" cy="233494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D44DD6-8C0C-376B-5982-8A2AAD197B6D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4876202"/>
          <a:ext cx="5977066" cy="1328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731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08771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56446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9470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9470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94706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693199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1771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53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4.2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1771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83805"/>
                  </a:ext>
                </a:extLst>
              </a:tr>
            </a:tbl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92F8D0-339A-BEFA-3AC3-21A4BB9903FB}"/>
              </a:ext>
            </a:extLst>
          </p:cNvPr>
          <p:cNvGraphicFramePr/>
          <p:nvPr/>
        </p:nvGraphicFramePr>
        <p:xfrm>
          <a:off x="-177865" y="452947"/>
          <a:ext cx="7448615" cy="728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2AB1A4-679D-0179-A0BC-C92E028B5EE3}"/>
              </a:ext>
            </a:extLst>
          </p:cNvPr>
          <p:cNvSpPr txBox="1"/>
          <p:nvPr/>
        </p:nvSpPr>
        <p:spPr>
          <a:xfrm>
            <a:off x="0" y="1904921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/>
              <a:t>    BEE Label on Motor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D5C8FC6-462D-75E0-1550-4055ACB8F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692612"/>
              </p:ext>
            </p:extLst>
          </p:nvPr>
        </p:nvGraphicFramePr>
        <p:xfrm>
          <a:off x="8317191" y="525202"/>
          <a:ext cx="3688307" cy="4218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8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98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9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matt &amp; glossy metallic colors 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40167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09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09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Anti Dust technology for Easy dust cleaning.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182905"/>
                  </a:ext>
                </a:extLst>
              </a:tr>
              <a:tr h="55409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trim &amp; Bodyring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70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55409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D670140-A621-2B86-ECE4-B419C9EC60AE}"/>
              </a:ext>
            </a:extLst>
          </p:cNvPr>
          <p:cNvSpPr/>
          <p:nvPr/>
        </p:nvSpPr>
        <p:spPr>
          <a:xfrm>
            <a:off x="1576368" y="2345094"/>
            <a:ext cx="192334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900"/>
              <a:t>SOFT BROWN COPPER</a:t>
            </a:r>
          </a:p>
          <a:p>
            <a:pPr algn="ctr"/>
            <a:r>
              <a:rPr lang="en-IN" sz="900"/>
              <a:t>  14191SBC </a:t>
            </a:r>
          </a:p>
          <a:p>
            <a:pPr algn="ctr"/>
            <a:r>
              <a:rPr lang="en-IN" sz="900"/>
              <a:t>  14192SBC (900 mm)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9328D-377D-4418-6649-83C40536FE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23" y="684384"/>
            <a:ext cx="3376181" cy="221430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924B26E-F572-DE04-BA91-D2F3C80D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38884" y="3528336"/>
            <a:ext cx="2943748" cy="218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EA0C04-B0E5-EB17-A708-6B722CD7FC8A}"/>
              </a:ext>
            </a:extLst>
          </p:cNvPr>
          <p:cNvSpPr/>
          <p:nvPr/>
        </p:nvSpPr>
        <p:spPr>
          <a:xfrm>
            <a:off x="2741398" y="4201873"/>
            <a:ext cx="11817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HONEY GOLD BRIKEN</a:t>
            </a:r>
          </a:p>
          <a:p>
            <a:r>
              <a:rPr lang="en-IN" sz="900" dirty="0"/>
              <a:t>  14191HGB </a:t>
            </a:r>
          </a:p>
          <a:p>
            <a:endParaRPr lang="en-IN" sz="9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86C28C-C04A-B385-87E9-E76223933C12}"/>
              </a:ext>
            </a:extLst>
          </p:cNvPr>
          <p:cNvSpPr/>
          <p:nvPr/>
        </p:nvSpPr>
        <p:spPr>
          <a:xfrm>
            <a:off x="5681121" y="2380712"/>
            <a:ext cx="12041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MOSS GREEN</a:t>
            </a:r>
          </a:p>
          <a:p>
            <a:r>
              <a:rPr lang="en-IN" sz="900" dirty="0"/>
              <a:t>  14191MGR </a:t>
            </a:r>
          </a:p>
          <a:p>
            <a:endParaRPr lang="en-IN" sz="900" dirty="0"/>
          </a:p>
        </p:txBody>
      </p:sp>
      <p:pic>
        <p:nvPicPr>
          <p:cNvPr id="18" name="Picture 17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6A2C16AC-9293-8091-E9D0-3CEA59B83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501" y="4426564"/>
            <a:ext cx="689810" cy="6706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E3CB381-04C7-7F55-3DC1-D763D3D993AC}"/>
              </a:ext>
            </a:extLst>
          </p:cNvPr>
          <p:cNvGrpSpPr/>
          <p:nvPr/>
        </p:nvGrpSpPr>
        <p:grpSpPr>
          <a:xfrm>
            <a:off x="0" y="35391"/>
            <a:ext cx="1816872" cy="489812"/>
            <a:chOff x="1296" y="0"/>
            <a:chExt cx="1579412" cy="489812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F77600B1-7F02-84DD-77B9-A9068B957A14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2" name="Arrow: Chevron 4">
              <a:extLst>
                <a:ext uri="{FF2B5EF4-FFF2-40B4-BE49-F238E27FC236}">
                  <a16:creationId xmlns:a16="http://schemas.microsoft.com/office/drawing/2014/main" id="{A252810F-820E-7C4F-1EDB-4C50B631B4AA}"/>
                </a:ext>
              </a:extLst>
            </p:cNvPr>
            <p:cNvSpPr txBox="1"/>
            <p:nvPr/>
          </p:nvSpPr>
          <p:spPr>
            <a:xfrm>
              <a:off x="163422" y="39383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Sonora </a:t>
              </a:r>
              <a:r>
                <a:rPr lang="en-US" sz="1200" dirty="0" err="1">
                  <a:latin typeface="Meiryo UI" panose="020B0604030504040204" pitchFamily="34" charset="-128"/>
                  <a:ea typeface="Meiryo UI" panose="020B0604030504040204" pitchFamily="34" charset="-128"/>
                </a:rPr>
                <a:t>Dlx</a:t>
              </a:r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 Star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1D7C33-102C-492E-5B1D-69D2DACDB4C1}"/>
              </a:ext>
            </a:extLst>
          </p:cNvPr>
          <p:cNvGrpSpPr/>
          <p:nvPr/>
        </p:nvGrpSpPr>
        <p:grpSpPr>
          <a:xfrm>
            <a:off x="1421471" y="35391"/>
            <a:ext cx="1579412" cy="371197"/>
            <a:chOff x="1422767" y="0"/>
            <a:chExt cx="1579412" cy="371197"/>
          </a:xfrm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E83E3102-1786-5E16-BEDD-DEA80927CADD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Arrow: Chevron 6">
              <a:extLst>
                <a:ext uri="{FF2B5EF4-FFF2-40B4-BE49-F238E27FC236}">
                  <a16:creationId xmlns:a16="http://schemas.microsoft.com/office/drawing/2014/main" id="{5AD3076C-C6FF-27A8-832A-4C5B270B7553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IN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Decorative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E76F05-D5F5-9611-DD4F-C50D3237A664}"/>
              </a:ext>
            </a:extLst>
          </p:cNvPr>
          <p:cNvGrpSpPr/>
          <p:nvPr/>
        </p:nvGrpSpPr>
        <p:grpSpPr>
          <a:xfrm>
            <a:off x="2842942" y="34782"/>
            <a:ext cx="1775995" cy="371741"/>
            <a:chOff x="2844238" y="-544"/>
            <a:chExt cx="1775995" cy="371741"/>
          </a:xfrm>
        </p:grpSpPr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927E25BA-79AC-7DEE-5BBC-3A4B82FD5FF3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8" name="Arrow: Chevron 8">
              <a:extLst>
                <a:ext uri="{FF2B5EF4-FFF2-40B4-BE49-F238E27FC236}">
                  <a16:creationId xmlns:a16="http://schemas.microsoft.com/office/drawing/2014/main" id="{F32CC393-7BF9-79D0-E828-6BB66C8B25E4}"/>
                </a:ext>
              </a:extLst>
            </p:cNvPr>
            <p:cNvSpPr txBox="1"/>
            <p:nvPr/>
          </p:nvSpPr>
          <p:spPr>
            <a:xfrm>
              <a:off x="3040821" y="-544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1 Star</a:t>
              </a: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6DB7960-B5A4-6573-9FE1-F53B5F07FC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12</a:t>
            </a:fld>
            <a:endParaRPr lang="en-IN"/>
          </a:p>
        </p:txBody>
      </p:sp>
      <p:pic>
        <p:nvPicPr>
          <p:cNvPr id="31" name="Picture 30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0D866885-64BB-594B-7E8B-4985CC90B1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E14CE9-D9B3-8E4E-372C-103016DDEE43}"/>
              </a:ext>
            </a:extLst>
          </p:cNvPr>
          <p:cNvGrpSpPr/>
          <p:nvPr/>
        </p:nvGrpSpPr>
        <p:grpSpPr>
          <a:xfrm>
            <a:off x="983409" y="4809808"/>
            <a:ext cx="1346521" cy="1305318"/>
            <a:chOff x="1468869" y="4300190"/>
            <a:chExt cx="1346521" cy="1305318"/>
          </a:xfrm>
        </p:grpSpPr>
        <p:pic>
          <p:nvPicPr>
            <p:cNvPr id="33" name="Picture 3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DD5D9BF4-44DB-D3BD-184A-0026EF509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A4D8AA3F-766C-3A56-33ED-6506405980A0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FF4E55F-A3DF-3AB3-86D5-3D8849622833}"/>
              </a:ext>
            </a:extLst>
          </p:cNvPr>
          <p:cNvSpPr txBox="1"/>
          <p:nvPr/>
        </p:nvSpPr>
        <p:spPr>
          <a:xfrm>
            <a:off x="174624" y="6278282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pic>
        <p:nvPicPr>
          <p:cNvPr id="17" name="Picture 16" descr="A label with text and images&#10;&#10;Description automatically generated">
            <a:extLst>
              <a:ext uri="{FF2B5EF4-FFF2-40B4-BE49-F238E27FC236}">
                <a16:creationId xmlns:a16="http://schemas.microsoft.com/office/drawing/2014/main" id="{8DA6C58A-0904-8F11-41CA-9E2F6C42501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53" y="5178789"/>
            <a:ext cx="760795" cy="810602"/>
          </a:xfrm>
          <a:prstGeom prst="rect">
            <a:avLst/>
          </a:prstGeom>
        </p:spPr>
      </p:pic>
      <p:pic>
        <p:nvPicPr>
          <p:cNvPr id="29" name="Picture 28" descr="A white label with text and stars&#10;&#10;Description automatically generated">
            <a:extLst>
              <a:ext uri="{FF2B5EF4-FFF2-40B4-BE49-F238E27FC236}">
                <a16:creationId xmlns:a16="http://schemas.microsoft.com/office/drawing/2014/main" id="{C3343A88-FDAA-B2A8-7699-BE44F3D129E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99" y="623059"/>
            <a:ext cx="871310" cy="86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96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3E601B-A3A9-4D16-B918-0D2C4273B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453749"/>
              </p:ext>
            </p:extLst>
          </p:nvPr>
        </p:nvGraphicFramePr>
        <p:xfrm>
          <a:off x="5704489" y="4650762"/>
          <a:ext cx="6390289" cy="1374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8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78512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22570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63475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63475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63475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333896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390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4.2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1852125"/>
                  </a:ext>
                </a:extLst>
              </a:tr>
            </a:tbl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0A6D26-D627-4515-BBC3-E63936FBE2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465912"/>
              </p:ext>
            </p:extLst>
          </p:nvPr>
        </p:nvGraphicFramePr>
        <p:xfrm>
          <a:off x="-122979" y="467567"/>
          <a:ext cx="7448615" cy="728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6D5742-22A3-43CE-A584-401FBD88E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30561"/>
              </p:ext>
            </p:extLst>
          </p:nvPr>
        </p:nvGraphicFramePr>
        <p:xfrm>
          <a:off x="8194817" y="599871"/>
          <a:ext cx="3899961" cy="3411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15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4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21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2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matt &amp; glossy colors, Fully powder coated for ever lasting Finish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21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  <a:tr h="5862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trim &amp; Body 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552918"/>
                  </a:ext>
                </a:extLst>
              </a:tr>
            </a:tbl>
          </a:graphicData>
        </a:graphic>
      </p:graphicFrame>
      <p:pic>
        <p:nvPicPr>
          <p:cNvPr id="5" name="Picture 4" descr="A ceiling fan with a light&#10;&#10;Description automatically generated">
            <a:extLst>
              <a:ext uri="{FF2B5EF4-FFF2-40B4-BE49-F238E27FC236}">
                <a16:creationId xmlns:a16="http://schemas.microsoft.com/office/drawing/2014/main" id="{63B3A446-AB9A-4183-8A1D-FCA28715F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40" y="574559"/>
            <a:ext cx="3687113" cy="2469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3E935-B1CD-4095-B491-B739AEBCDBFE}"/>
              </a:ext>
            </a:extLst>
          </p:cNvPr>
          <p:cNvSpPr txBox="1"/>
          <p:nvPr/>
        </p:nvSpPr>
        <p:spPr>
          <a:xfrm>
            <a:off x="0" y="1780821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    BEE Label on Motor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A924B-4B48-4C24-BE7F-0587DD2EF8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8644" y="4961422"/>
            <a:ext cx="878516" cy="1009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857630-0B3B-4003-A74B-CCC28480BF66}"/>
              </a:ext>
            </a:extLst>
          </p:cNvPr>
          <p:cNvSpPr txBox="1"/>
          <p:nvPr/>
        </p:nvSpPr>
        <p:spPr>
          <a:xfrm>
            <a:off x="828463" y="2450854"/>
            <a:ext cx="2703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SMOKE BROWN BRIKEN</a:t>
            </a:r>
          </a:p>
          <a:p>
            <a:r>
              <a:rPr lang="en-IN" dirty="0"/>
              <a:t>  14109SBB</a:t>
            </a:r>
          </a:p>
        </p:txBody>
      </p:sp>
      <p:pic>
        <p:nvPicPr>
          <p:cNvPr id="15" name="Picture 14" descr="A ceiling fan with a light&#10;&#10;Description automatically generated">
            <a:extLst>
              <a:ext uri="{FF2B5EF4-FFF2-40B4-BE49-F238E27FC236}">
                <a16:creationId xmlns:a16="http://schemas.microsoft.com/office/drawing/2014/main" id="{FA86C481-D796-460E-B2F1-965FC0E4F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354" y="1480674"/>
            <a:ext cx="3574472" cy="25311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CC9717-DBAA-4769-A0C0-187F5F0C5BFA}"/>
              </a:ext>
            </a:extLst>
          </p:cNvPr>
          <p:cNvSpPr txBox="1"/>
          <p:nvPr/>
        </p:nvSpPr>
        <p:spPr>
          <a:xfrm>
            <a:off x="3601328" y="3172520"/>
            <a:ext cx="2703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IVORY GOLD</a:t>
            </a:r>
          </a:p>
          <a:p>
            <a:r>
              <a:rPr lang="en-IN" dirty="0"/>
              <a:t>  14109IGL</a:t>
            </a:r>
          </a:p>
        </p:txBody>
      </p:sp>
      <p:pic>
        <p:nvPicPr>
          <p:cNvPr id="17" name="Picture 16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28CD32FB-3F43-410B-B473-351576FC95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84" y="3849713"/>
            <a:ext cx="689810" cy="67064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56FDD16-90E2-44FB-A506-C7DE47BFD3D4}"/>
              </a:ext>
            </a:extLst>
          </p:cNvPr>
          <p:cNvGrpSpPr/>
          <p:nvPr/>
        </p:nvGrpSpPr>
        <p:grpSpPr>
          <a:xfrm>
            <a:off x="0" y="-5046"/>
            <a:ext cx="1816872" cy="450429"/>
            <a:chOff x="1296" y="-29927"/>
            <a:chExt cx="1579412" cy="450429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EE1D988A-DA49-45ED-B60D-88D904DFFA48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1" name="Arrow: Chevron 4">
              <a:extLst>
                <a:ext uri="{FF2B5EF4-FFF2-40B4-BE49-F238E27FC236}">
                  <a16:creationId xmlns:a16="http://schemas.microsoft.com/office/drawing/2014/main" id="{855C259E-0607-48BA-B942-2B754195086A}"/>
                </a:ext>
              </a:extLst>
            </p:cNvPr>
            <p:cNvSpPr txBox="1"/>
            <p:nvPr/>
          </p:nvSpPr>
          <p:spPr>
            <a:xfrm>
              <a:off x="238051" y="-29927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FINNAIR STAR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4BF736-DB3B-42B1-97BC-F7770472FE31}"/>
              </a:ext>
            </a:extLst>
          </p:cNvPr>
          <p:cNvGrpSpPr/>
          <p:nvPr/>
        </p:nvGrpSpPr>
        <p:grpSpPr>
          <a:xfrm>
            <a:off x="1641197" y="22530"/>
            <a:ext cx="2179857" cy="382836"/>
            <a:chOff x="1422767" y="0"/>
            <a:chExt cx="1579412" cy="371197"/>
          </a:xfrm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00B06232-74BF-4720-A1BF-99DCCFB3FA53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4" name="Arrow: Chevron 6">
              <a:extLst>
                <a:ext uri="{FF2B5EF4-FFF2-40B4-BE49-F238E27FC236}">
                  <a16:creationId xmlns:a16="http://schemas.microsoft.com/office/drawing/2014/main" id="{A2C3528B-91C0-470D-9A00-F25C78309454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ECO DECORATIVE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A1559D-E099-4507-B017-33E7641058D2}"/>
              </a:ext>
            </a:extLst>
          </p:cNvPr>
          <p:cNvGrpSpPr/>
          <p:nvPr/>
        </p:nvGrpSpPr>
        <p:grpSpPr>
          <a:xfrm>
            <a:off x="3667544" y="20546"/>
            <a:ext cx="1852920" cy="374310"/>
            <a:chOff x="2844238" y="-3113"/>
            <a:chExt cx="1852920" cy="374310"/>
          </a:xfrm>
        </p:grpSpPr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CC4CAA96-B1AD-413F-AB1B-BE430392493A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7" name="Arrow: Chevron 8">
              <a:extLst>
                <a:ext uri="{FF2B5EF4-FFF2-40B4-BE49-F238E27FC236}">
                  <a16:creationId xmlns:a16="http://schemas.microsoft.com/office/drawing/2014/main" id="{9E9B6DF8-9FC8-48C4-9033-2B4B92CEC8CA}"/>
                </a:ext>
              </a:extLst>
            </p:cNvPr>
            <p:cNvSpPr txBox="1"/>
            <p:nvPr/>
          </p:nvSpPr>
          <p:spPr>
            <a:xfrm>
              <a:off x="3117746" y="-3113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1 Star</a:t>
              </a: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B2D5D6A-52AB-41E4-BCC1-84C3CC84E90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13</a:t>
            </a:fld>
            <a:endParaRPr lang="en-IN"/>
          </a:p>
        </p:txBody>
      </p:sp>
      <p:pic>
        <p:nvPicPr>
          <p:cNvPr id="30" name="Picture 29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04DE2A44-3FB1-4C49-A0C1-5C0C338C8E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CE3B6DE-F688-4B14-A200-D613ACA7757F}"/>
              </a:ext>
            </a:extLst>
          </p:cNvPr>
          <p:cNvGrpSpPr/>
          <p:nvPr/>
        </p:nvGrpSpPr>
        <p:grpSpPr>
          <a:xfrm>
            <a:off x="1143611" y="4979681"/>
            <a:ext cx="1346521" cy="1305318"/>
            <a:chOff x="1468869" y="4300190"/>
            <a:chExt cx="1346521" cy="1305318"/>
          </a:xfrm>
        </p:grpSpPr>
        <p:pic>
          <p:nvPicPr>
            <p:cNvPr id="32" name="Picture 31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130BF853-BBB5-4C9E-9EA0-F2C5461E4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E06D3B4D-0FB0-4F8B-8097-9F2E6533145B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DC7CF38-9E03-4E71-A8AE-D194F4D2F779}"/>
              </a:ext>
            </a:extLst>
          </p:cNvPr>
          <p:cNvSpPr txBox="1"/>
          <p:nvPr/>
        </p:nvSpPr>
        <p:spPr>
          <a:xfrm>
            <a:off x="174624" y="6292794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pic>
        <p:nvPicPr>
          <p:cNvPr id="14" name="Picture 13" descr="A label with text and images&#10;&#10;Description automatically generated">
            <a:extLst>
              <a:ext uri="{FF2B5EF4-FFF2-40B4-BE49-F238E27FC236}">
                <a16:creationId xmlns:a16="http://schemas.microsoft.com/office/drawing/2014/main" id="{F787AB90-8CE4-4D24-AC3F-B5010A3851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84" y="4555092"/>
            <a:ext cx="819499" cy="1702970"/>
          </a:xfrm>
          <a:prstGeom prst="rect">
            <a:avLst/>
          </a:prstGeom>
        </p:spPr>
      </p:pic>
      <p:pic>
        <p:nvPicPr>
          <p:cNvPr id="28" name="Picture 27" descr="A white label with black text and stars&#10;&#10;Description automatically generated">
            <a:extLst>
              <a:ext uri="{FF2B5EF4-FFF2-40B4-BE49-F238E27FC236}">
                <a16:creationId xmlns:a16="http://schemas.microsoft.com/office/drawing/2014/main" id="{51C5CB38-7A86-4C53-A8CD-E5F8C4BBAB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585" y="573564"/>
            <a:ext cx="815656" cy="11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4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D3EE31-DADA-4052-A033-ADA92161D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316909"/>
              </p:ext>
            </p:extLst>
          </p:nvPr>
        </p:nvGraphicFramePr>
        <p:xfrm>
          <a:off x="6337739" y="4466355"/>
          <a:ext cx="5557343" cy="1643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640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764736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806641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58061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4186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11399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929216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713802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9375705"/>
                  </a:ext>
                </a:extLst>
              </a:tr>
            </a:tbl>
          </a:graphicData>
        </a:graphic>
      </p:graphicFrame>
      <p:pic>
        <p:nvPicPr>
          <p:cNvPr id="4" name="Picture 3" descr="A brown ceiling fan with a light&#10;&#10;Description automatically generated">
            <a:extLst>
              <a:ext uri="{FF2B5EF4-FFF2-40B4-BE49-F238E27FC236}">
                <a16:creationId xmlns:a16="http://schemas.microsoft.com/office/drawing/2014/main" id="{7F7573F3-BB1B-4854-A573-F7D6AF437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02" y="596605"/>
            <a:ext cx="3051925" cy="234123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1AC3FA-73DC-4C84-8180-1BA7A10AA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9486"/>
              </p:ext>
            </p:extLst>
          </p:nvPr>
        </p:nvGraphicFramePr>
        <p:xfrm>
          <a:off x="7532555" y="596605"/>
          <a:ext cx="4362527" cy="2634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2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559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colors, fully powder coated for ever lasting finish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3316386"/>
                  </a:ext>
                </a:extLst>
              </a:tr>
              <a:tr h="41399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IN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BEE Approved </a:t>
                      </a:r>
                      <a:r>
                        <a:rPr kumimoji="1" lang="en-IN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One Star Rated for Energy Saving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0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19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600 RPM with High Air Delivery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451938"/>
                  </a:ext>
                </a:extLst>
              </a:tr>
            </a:tbl>
          </a:graphicData>
        </a:graphic>
      </p:graphicFrame>
      <p:pic>
        <p:nvPicPr>
          <p:cNvPr id="6" name="Picture 5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B67C663E-52A0-4D43-9435-1A0BEC02A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665" y="5483121"/>
            <a:ext cx="900518" cy="634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0F4C6E-42AC-4B28-BAF3-5030759B073D}"/>
              </a:ext>
            </a:extLst>
          </p:cNvPr>
          <p:cNvSpPr txBox="1"/>
          <p:nvPr/>
        </p:nvSpPr>
        <p:spPr>
          <a:xfrm>
            <a:off x="939200" y="2406351"/>
            <a:ext cx="1460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14200BR</a:t>
            </a:r>
          </a:p>
        </p:txBody>
      </p:sp>
      <p:pic>
        <p:nvPicPr>
          <p:cNvPr id="13" name="Picture 12" descr="A logo of hands holding lightning bolt&#10;&#10;Description automatically generated">
            <a:extLst>
              <a:ext uri="{FF2B5EF4-FFF2-40B4-BE49-F238E27FC236}">
                <a16:creationId xmlns:a16="http://schemas.microsoft.com/office/drawing/2014/main" id="{DDBA7543-FDFE-4C67-BCEB-F27DF418E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586" y="3299532"/>
            <a:ext cx="2959289" cy="1014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white ceiling fan with four blades&#10;&#10;Description automatically generated">
            <a:extLst>
              <a:ext uri="{FF2B5EF4-FFF2-40B4-BE49-F238E27FC236}">
                <a16:creationId xmlns:a16="http://schemas.microsoft.com/office/drawing/2014/main" id="{8FBFD25E-57CA-41EC-9E25-15CCE49C9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466" y="2966462"/>
            <a:ext cx="3076982" cy="2341238"/>
          </a:xfrm>
          <a:prstGeom prst="rect">
            <a:avLst/>
          </a:prstGeom>
        </p:spPr>
      </p:pic>
      <p:pic>
        <p:nvPicPr>
          <p:cNvPr id="15" name="Picture 14" descr="A white ceiling fan with three blades&#10;&#10;Description automatically generated">
            <a:extLst>
              <a:ext uri="{FF2B5EF4-FFF2-40B4-BE49-F238E27FC236}">
                <a16:creationId xmlns:a16="http://schemas.microsoft.com/office/drawing/2014/main" id="{91AEA33C-5704-4E80-AB60-2AAE62CE42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729" y="620581"/>
            <a:ext cx="3120775" cy="2341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6AEEC6-0B33-4FBF-86AF-50F60BBE0377}"/>
              </a:ext>
            </a:extLst>
          </p:cNvPr>
          <p:cNvSpPr txBox="1"/>
          <p:nvPr/>
        </p:nvSpPr>
        <p:spPr>
          <a:xfrm>
            <a:off x="2428000" y="3635053"/>
            <a:ext cx="1460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14200WH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FE8008-82EE-4EA6-9CC6-541D054F063C}"/>
              </a:ext>
            </a:extLst>
          </p:cNvPr>
          <p:cNvSpPr txBox="1"/>
          <p:nvPr/>
        </p:nvSpPr>
        <p:spPr>
          <a:xfrm>
            <a:off x="4274168" y="2302578"/>
            <a:ext cx="131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14200IV</a:t>
            </a:r>
          </a:p>
        </p:txBody>
      </p:sp>
      <p:pic>
        <p:nvPicPr>
          <p:cNvPr id="19" name="Picture 18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4657C9DE-8800-4A8F-B9DC-C8C443CC8E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370" y="3782067"/>
            <a:ext cx="647285" cy="629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7BBCB9C-7619-43F3-A394-B7D7FDA30DED}"/>
              </a:ext>
            </a:extLst>
          </p:cNvPr>
          <p:cNvGrpSpPr/>
          <p:nvPr/>
        </p:nvGrpSpPr>
        <p:grpSpPr>
          <a:xfrm>
            <a:off x="0" y="35391"/>
            <a:ext cx="2017986" cy="487615"/>
            <a:chOff x="1296" y="0"/>
            <a:chExt cx="1579412" cy="487615"/>
          </a:xfrm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D7359FC3-EC74-4E7E-869B-8FFA095DB965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Arrow: Chevron 4">
              <a:extLst>
                <a:ext uri="{FF2B5EF4-FFF2-40B4-BE49-F238E27FC236}">
                  <a16:creationId xmlns:a16="http://schemas.microsoft.com/office/drawing/2014/main" id="{CB7116FC-102B-46AF-9DC2-9D4FBF35665D}"/>
                </a:ext>
              </a:extLst>
            </p:cNvPr>
            <p:cNvSpPr txBox="1"/>
            <p:nvPr/>
          </p:nvSpPr>
          <p:spPr>
            <a:xfrm>
              <a:off x="280548" y="37186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RAPIDO HS 900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D7529B-9C57-48B9-A635-24743A3AF391}"/>
              </a:ext>
            </a:extLst>
          </p:cNvPr>
          <p:cNvGrpSpPr/>
          <p:nvPr/>
        </p:nvGrpSpPr>
        <p:grpSpPr>
          <a:xfrm>
            <a:off x="1845175" y="34457"/>
            <a:ext cx="1988976" cy="370481"/>
            <a:chOff x="1422767" y="0"/>
            <a:chExt cx="1579412" cy="371197"/>
          </a:xfrm>
        </p:grpSpPr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E511B1FF-9F3C-455F-96A8-088E77CA2091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6" name="Arrow: Chevron 6">
              <a:extLst>
                <a:ext uri="{FF2B5EF4-FFF2-40B4-BE49-F238E27FC236}">
                  <a16:creationId xmlns:a16="http://schemas.microsoft.com/office/drawing/2014/main" id="{A2F5CEB6-6E6F-4749-A133-0006DA41B8D3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  <a:cs typeface="Calibri"/>
                </a:rPr>
                <a:t>ECO DECORATIVE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529398-517D-4CBF-887A-E26C98A3218F}"/>
              </a:ext>
            </a:extLst>
          </p:cNvPr>
          <p:cNvGrpSpPr/>
          <p:nvPr/>
        </p:nvGrpSpPr>
        <p:grpSpPr>
          <a:xfrm>
            <a:off x="3673253" y="26401"/>
            <a:ext cx="1579412" cy="380122"/>
            <a:chOff x="2844238" y="-8925"/>
            <a:chExt cx="1579412" cy="380122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4EA61FF6-8BC6-440C-AE58-289E02F260A7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9" name="Arrow: Chevron 8">
              <a:extLst>
                <a:ext uri="{FF2B5EF4-FFF2-40B4-BE49-F238E27FC236}">
                  <a16:creationId xmlns:a16="http://schemas.microsoft.com/office/drawing/2014/main" id="{E9940957-50C1-4E62-B9C6-26306F0A35B8}"/>
                </a:ext>
              </a:extLst>
            </p:cNvPr>
            <p:cNvSpPr txBox="1"/>
            <p:nvPr/>
          </p:nvSpPr>
          <p:spPr>
            <a:xfrm>
              <a:off x="3059165" y="-8925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600 RPM</a:t>
              </a:r>
            </a:p>
          </p:txBody>
        </p: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4574004-FC1A-467B-AAC3-062B8B94713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14</a:t>
            </a:fld>
            <a:endParaRPr lang="en-IN"/>
          </a:p>
        </p:txBody>
      </p:sp>
      <p:pic>
        <p:nvPicPr>
          <p:cNvPr id="32" name="Picture 31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26F557FA-95E2-464C-AF54-F301BED352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E42A481-9583-4C0B-92BA-88FA9E8C72D9}"/>
              </a:ext>
            </a:extLst>
          </p:cNvPr>
          <p:cNvGrpSpPr/>
          <p:nvPr/>
        </p:nvGrpSpPr>
        <p:grpSpPr>
          <a:xfrm>
            <a:off x="1028114" y="4847702"/>
            <a:ext cx="1346521" cy="1305318"/>
            <a:chOff x="1468869" y="4300190"/>
            <a:chExt cx="1346521" cy="1305318"/>
          </a:xfrm>
        </p:grpSpPr>
        <p:pic>
          <p:nvPicPr>
            <p:cNvPr id="34" name="Picture 33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DE74582-CCBA-457B-B340-CA1A514B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35" name="TextBox 5">
              <a:extLst>
                <a:ext uri="{FF2B5EF4-FFF2-40B4-BE49-F238E27FC236}">
                  <a16:creationId xmlns:a16="http://schemas.microsoft.com/office/drawing/2014/main" id="{D901648A-E7DF-4275-A200-F611D4E02C70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38330AB-CE2B-4DC9-B95C-34729D2308D1}"/>
              </a:ext>
            </a:extLst>
          </p:cNvPr>
          <p:cNvSpPr txBox="1"/>
          <p:nvPr/>
        </p:nvSpPr>
        <p:spPr>
          <a:xfrm>
            <a:off x="174624" y="6292794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pic>
        <p:nvPicPr>
          <p:cNvPr id="12" name="Picture 11" descr="A label with a price tag&#10;&#10;Description automatically generated with medium confidence">
            <a:extLst>
              <a:ext uri="{FF2B5EF4-FFF2-40B4-BE49-F238E27FC236}">
                <a16:creationId xmlns:a16="http://schemas.microsoft.com/office/drawing/2014/main" id="{FAD0152B-BE7D-4273-8A0B-1C84417CE7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6" y="4428905"/>
            <a:ext cx="809215" cy="1680468"/>
          </a:xfrm>
          <a:prstGeom prst="rect">
            <a:avLst/>
          </a:prstGeom>
        </p:spPr>
      </p:pic>
      <p:pic>
        <p:nvPicPr>
          <p:cNvPr id="30" name="Picture 29" descr="A white label with black text and stars&#10;&#10;Description automatically generated">
            <a:extLst>
              <a:ext uri="{FF2B5EF4-FFF2-40B4-BE49-F238E27FC236}">
                <a16:creationId xmlns:a16="http://schemas.microsoft.com/office/drawing/2014/main" id="{7F984B16-7350-4E17-881A-EE27C544A3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625" y="599310"/>
            <a:ext cx="774550" cy="11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63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44A6DB-0F6E-4085-92C6-3AE7AF71B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020738"/>
              </p:ext>
            </p:extLst>
          </p:nvPr>
        </p:nvGraphicFramePr>
        <p:xfrm>
          <a:off x="3126206" y="5066889"/>
          <a:ext cx="9005369" cy="144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43">
                  <a:extLst>
                    <a:ext uri="{9D8B030D-6E8A-4147-A177-3AD203B41FA5}">
                      <a16:colId xmlns:a16="http://schemas.microsoft.com/office/drawing/2014/main" val="2920679351"/>
                    </a:ext>
                  </a:extLst>
                </a:gridCol>
                <a:gridCol w="901618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82087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28533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412985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50925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114857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4724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Product</a:t>
                      </a:r>
                    </a:p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Code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Type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2708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14185RB/LWH/IV/CBR/PWB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410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4.2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2255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14186RB/LWH/IV/CBR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440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143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3.2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145488"/>
                  </a:ext>
                </a:extLst>
              </a:tr>
              <a:tr h="32255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14149RB/LWH/IV/CBR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810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115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623886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42F341-9728-4C5E-BFE7-02753A4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206638"/>
              </p:ext>
            </p:extLst>
          </p:nvPr>
        </p:nvGraphicFramePr>
        <p:xfrm>
          <a:off x="8737683" y="609951"/>
          <a:ext cx="3116276" cy="318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6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19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8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97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96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glossy &amp; matt colors, Fully powder coated for everlasting Finish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97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CE49C46-3842-4DE6-AA74-99842E45B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653" y="621158"/>
            <a:ext cx="2726990" cy="1786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B0E52-4F9C-4ACA-B014-F4359B253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8"/>
          <a:stretch/>
        </p:blipFill>
        <p:spPr>
          <a:xfrm>
            <a:off x="4608427" y="644683"/>
            <a:ext cx="2653996" cy="1739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67EB9-1EFD-4379-A809-4021DEF89E99}"/>
              </a:ext>
            </a:extLst>
          </p:cNvPr>
          <p:cNvSpPr txBox="1"/>
          <p:nvPr/>
        </p:nvSpPr>
        <p:spPr>
          <a:xfrm>
            <a:off x="2487607" y="2287758"/>
            <a:ext cx="13870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900" dirty="0"/>
              <a:t>RUBY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1CF75-6772-46CB-8546-CD831E0B3BF8}"/>
              </a:ext>
            </a:extLst>
          </p:cNvPr>
          <p:cNvSpPr txBox="1"/>
          <p:nvPr/>
        </p:nvSpPr>
        <p:spPr>
          <a:xfrm>
            <a:off x="-45275" y="1687470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    BEE Label on Motor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452ABF-78AD-47BA-A09F-AC64FE2B4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94" y="573810"/>
            <a:ext cx="755857" cy="10797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F97EF3-6781-406D-BC58-77E025DDFC72}"/>
              </a:ext>
            </a:extLst>
          </p:cNvPr>
          <p:cNvSpPr txBox="1"/>
          <p:nvPr/>
        </p:nvSpPr>
        <p:spPr>
          <a:xfrm>
            <a:off x="6015532" y="4617647"/>
            <a:ext cx="27038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IVORY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6BC95F-E842-40A0-80F0-84AC70C151A1}"/>
              </a:ext>
            </a:extLst>
          </p:cNvPr>
          <p:cNvSpPr txBox="1"/>
          <p:nvPr/>
        </p:nvSpPr>
        <p:spPr>
          <a:xfrm>
            <a:off x="331587" y="4627656"/>
            <a:ext cx="2703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COFFEE BROWN</a:t>
            </a:r>
          </a:p>
          <a:p>
            <a:r>
              <a:rPr lang="en-IN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72CC2B-D98A-409B-AE32-113EF0F4808E}"/>
              </a:ext>
            </a:extLst>
          </p:cNvPr>
          <p:cNvSpPr txBox="1"/>
          <p:nvPr/>
        </p:nvSpPr>
        <p:spPr>
          <a:xfrm>
            <a:off x="3116473" y="4618383"/>
            <a:ext cx="2703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PEARL WINTER BLUE</a:t>
            </a:r>
          </a:p>
          <a:p>
            <a:endParaRPr lang="en-IN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2149A0-E7FA-43D7-93F9-150AAF870161}"/>
              </a:ext>
            </a:extLst>
          </p:cNvPr>
          <p:cNvGrpSpPr/>
          <p:nvPr/>
        </p:nvGrpSpPr>
        <p:grpSpPr>
          <a:xfrm>
            <a:off x="0" y="7061"/>
            <a:ext cx="1816872" cy="450429"/>
            <a:chOff x="1296" y="-28330"/>
            <a:chExt cx="1579412" cy="450429"/>
          </a:xfrm>
        </p:grpSpPr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B4598AD4-7BA7-44B6-ACA1-E4C451CE282B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6" name="Arrow: Chevron 4">
              <a:extLst>
                <a:ext uri="{FF2B5EF4-FFF2-40B4-BE49-F238E27FC236}">
                  <a16:creationId xmlns:a16="http://schemas.microsoft.com/office/drawing/2014/main" id="{FA101C5E-1022-485C-9773-C75ECD2532A9}"/>
                </a:ext>
              </a:extLst>
            </p:cNvPr>
            <p:cNvSpPr txBox="1"/>
            <p:nvPr/>
          </p:nvSpPr>
          <p:spPr>
            <a:xfrm>
              <a:off x="290676" y="-28330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ALTRIX STAR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DD7C73-9717-4B06-BEF7-2CDA38FE6AE0}"/>
              </a:ext>
            </a:extLst>
          </p:cNvPr>
          <p:cNvGrpSpPr/>
          <p:nvPr/>
        </p:nvGrpSpPr>
        <p:grpSpPr>
          <a:xfrm>
            <a:off x="1421471" y="35391"/>
            <a:ext cx="1579412" cy="371197"/>
            <a:chOff x="1422767" y="0"/>
            <a:chExt cx="1579412" cy="371197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95B5C09E-D00B-4B91-815B-265B0AF16B5B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9" name="Arrow: Chevron 6">
              <a:extLst>
                <a:ext uri="{FF2B5EF4-FFF2-40B4-BE49-F238E27FC236}">
                  <a16:creationId xmlns:a16="http://schemas.microsoft.com/office/drawing/2014/main" id="{53E7E62B-F991-4056-8156-25D591ED785E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STANDARD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C2D6C4-67C2-49D3-BFB0-766712A12AA7}"/>
              </a:ext>
            </a:extLst>
          </p:cNvPr>
          <p:cNvGrpSpPr/>
          <p:nvPr/>
        </p:nvGrpSpPr>
        <p:grpSpPr>
          <a:xfrm>
            <a:off x="2832432" y="34782"/>
            <a:ext cx="1775995" cy="371741"/>
            <a:chOff x="2844238" y="-544"/>
            <a:chExt cx="1775995" cy="371741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1793F451-C0AB-47FD-8F50-34E6A6DCB463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2" name="Arrow: Chevron 8">
              <a:extLst>
                <a:ext uri="{FF2B5EF4-FFF2-40B4-BE49-F238E27FC236}">
                  <a16:creationId xmlns:a16="http://schemas.microsoft.com/office/drawing/2014/main" id="{623B6893-DAA6-4F1F-B476-0F7415EC648B}"/>
                </a:ext>
              </a:extLst>
            </p:cNvPr>
            <p:cNvSpPr txBox="1"/>
            <p:nvPr/>
          </p:nvSpPr>
          <p:spPr>
            <a:xfrm>
              <a:off x="3040821" y="-544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1 Star</a:t>
              </a:r>
            </a:p>
          </p:txBody>
        </p:sp>
      </p:grp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C3F849A5-D1EC-47F9-ADE7-FF8647BC4BE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15</a:t>
            </a:fld>
            <a:endParaRPr lang="en-IN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D582FE-D636-482D-AA25-78440C1DEB06}"/>
              </a:ext>
            </a:extLst>
          </p:cNvPr>
          <p:cNvGrpSpPr/>
          <p:nvPr/>
        </p:nvGrpSpPr>
        <p:grpSpPr>
          <a:xfrm>
            <a:off x="929974" y="5081297"/>
            <a:ext cx="1346521" cy="1305318"/>
            <a:chOff x="1468869" y="4300190"/>
            <a:chExt cx="1346521" cy="1305318"/>
          </a:xfrm>
        </p:grpSpPr>
        <p:pic>
          <p:nvPicPr>
            <p:cNvPr id="36" name="Picture 35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AB415AD6-2EB3-4900-88E1-ED4073E65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81FDCBB2-A1A5-45B6-819C-7F71DE1AD8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575A38-7297-4B7B-A0CB-17F8A06B24D1}"/>
              </a:ext>
            </a:extLst>
          </p:cNvPr>
          <p:cNvSpPr txBox="1"/>
          <p:nvPr/>
        </p:nvSpPr>
        <p:spPr>
          <a:xfrm>
            <a:off x="5241884" y="2341664"/>
            <a:ext cx="1387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900" dirty="0"/>
              <a:t>LUSTER WHITE</a:t>
            </a:r>
          </a:p>
          <a:p>
            <a:pPr algn="ctr"/>
            <a:r>
              <a:rPr lang="en-IN" sz="900" dirty="0"/>
              <a:t>        </a:t>
            </a:r>
          </a:p>
        </p:txBody>
      </p:sp>
      <p:pic>
        <p:nvPicPr>
          <p:cNvPr id="38" name="Picture 37" descr="A label with a price list&#10;&#10;Description automatically generated with medium confidence">
            <a:extLst>
              <a:ext uri="{FF2B5EF4-FFF2-40B4-BE49-F238E27FC236}">
                <a16:creationId xmlns:a16="http://schemas.microsoft.com/office/drawing/2014/main" id="{DBC8419D-73BA-496C-ABE1-E714FD471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97" y="5081297"/>
            <a:ext cx="689810" cy="12667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3ABBDEB-34AB-4F99-8C14-02EA0A277322}"/>
              </a:ext>
            </a:extLst>
          </p:cNvPr>
          <p:cNvSpPr txBox="1"/>
          <p:nvPr/>
        </p:nvSpPr>
        <p:spPr>
          <a:xfrm>
            <a:off x="0" y="6394874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/>
              <a:t>BEE Label &amp; RoHS Sticker on Packing</a:t>
            </a:r>
          </a:p>
          <a:p>
            <a:r>
              <a:rPr lang="en-IN" sz="1200" dirty="0"/>
              <a:t>(Motor Box, Blade Box &amp; Shipper Box)</a:t>
            </a:r>
          </a:p>
        </p:txBody>
      </p:sp>
      <p:pic>
        <p:nvPicPr>
          <p:cNvPr id="35" name="Picture 34" descr="A white ceiling fan&#10;&#10;Description automatically generated with medium confidence">
            <a:extLst>
              <a:ext uri="{FF2B5EF4-FFF2-40B4-BE49-F238E27FC236}">
                <a16:creationId xmlns:a16="http://schemas.microsoft.com/office/drawing/2014/main" id="{16B89A50-75AA-40EC-BBFE-CDFB472AE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545" y="2769203"/>
            <a:ext cx="2567844" cy="1821321"/>
          </a:xfrm>
          <a:prstGeom prst="rect">
            <a:avLst/>
          </a:prstGeom>
        </p:spPr>
      </p:pic>
      <p:pic>
        <p:nvPicPr>
          <p:cNvPr id="41" name="Picture 40" descr="A close-up of a wind turbine&#10;&#10;Description automatically generated with low confidence">
            <a:extLst>
              <a:ext uri="{FF2B5EF4-FFF2-40B4-BE49-F238E27FC236}">
                <a16:creationId xmlns:a16="http://schemas.microsoft.com/office/drawing/2014/main" id="{91699DDF-FEEE-4E29-82B7-8866BBD3E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40" y="2789004"/>
            <a:ext cx="2662165" cy="1714818"/>
          </a:xfrm>
          <a:prstGeom prst="rect">
            <a:avLst/>
          </a:prstGeom>
        </p:spPr>
      </p:pic>
      <p:pic>
        <p:nvPicPr>
          <p:cNvPr id="42" name="Picture 41" descr="A ceiling fan with blades&#10;&#10;Description automatically generated with low confidence">
            <a:extLst>
              <a:ext uri="{FF2B5EF4-FFF2-40B4-BE49-F238E27FC236}">
                <a16:creationId xmlns:a16="http://schemas.microsoft.com/office/drawing/2014/main" id="{2835CCE9-A05A-43E6-8C40-8C0183DE67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185" y="2784000"/>
            <a:ext cx="2560447" cy="1724827"/>
          </a:xfrm>
          <a:prstGeom prst="rect">
            <a:avLst/>
          </a:prstGeom>
        </p:spPr>
      </p:pic>
      <p:pic>
        <p:nvPicPr>
          <p:cNvPr id="22" name="Picture 21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33FCB68C-5919-43EE-9B77-72E2015D8B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4" y="4396242"/>
            <a:ext cx="689810" cy="67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08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72DDBA-026B-4E8A-AD1F-5D811C4D2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379986"/>
              </p:ext>
            </p:extLst>
          </p:nvPr>
        </p:nvGraphicFramePr>
        <p:xfrm>
          <a:off x="6096000" y="3984461"/>
          <a:ext cx="5931363" cy="1852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65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694594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63619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0616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0616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106166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634854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18751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8515160"/>
                  </a:ext>
                </a:extLst>
              </a:tr>
              <a:tr h="43646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390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4.2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436462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  <a:p>
                      <a:pPr marL="0" algn="ctr" defTabSz="914400" rtl="0" eaLnBrk="1" latinLnBrk="0" hangingPunct="1"/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9375705"/>
                  </a:ext>
                </a:extLst>
              </a:tr>
            </a:tbl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7F8DAD-09AD-4417-B502-A25B4590B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1063669"/>
              </p:ext>
            </p:extLst>
          </p:nvPr>
        </p:nvGraphicFramePr>
        <p:xfrm>
          <a:off x="883360" y="642914"/>
          <a:ext cx="4523875" cy="435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798EA9-E3A5-4B47-991B-97B5DFE2D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461219"/>
              </p:ext>
            </p:extLst>
          </p:nvPr>
        </p:nvGraphicFramePr>
        <p:xfrm>
          <a:off x="8673854" y="642914"/>
          <a:ext cx="3353510" cy="2962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22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75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36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36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colors, Fully powder coated for ever lasting Finish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36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451938"/>
                  </a:ext>
                </a:extLst>
              </a:tr>
            </a:tbl>
          </a:graphicData>
        </a:graphic>
      </p:graphicFrame>
      <p:pic>
        <p:nvPicPr>
          <p:cNvPr id="6" name="Picture 5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B6C81ABF-0CD6-42DD-AEA7-40C29F4E1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00" y="675500"/>
            <a:ext cx="2902378" cy="2260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CA0859-861D-4D24-8D78-6FEC891A029D}"/>
              </a:ext>
            </a:extLst>
          </p:cNvPr>
          <p:cNvSpPr txBox="1"/>
          <p:nvPr/>
        </p:nvSpPr>
        <p:spPr>
          <a:xfrm>
            <a:off x="465720" y="2337165"/>
            <a:ext cx="2703871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BROWN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Code(1200 mm) : 14099BR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 (1400 mm) : 14118BR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 (900 mm) : 14117BR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AD871-2D73-478E-97DD-1E6A19E637EB}"/>
              </a:ext>
            </a:extLst>
          </p:cNvPr>
          <p:cNvSpPr txBox="1"/>
          <p:nvPr/>
        </p:nvSpPr>
        <p:spPr>
          <a:xfrm>
            <a:off x="-157208" y="1798366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BEE Label on Motor</a:t>
            </a:r>
          </a:p>
        </p:txBody>
      </p:sp>
      <p:pic>
        <p:nvPicPr>
          <p:cNvPr id="12" name="Picture 11" descr="A white ceiling fan&#10;&#10;Description automatically generated with low confidence">
            <a:extLst>
              <a:ext uri="{FF2B5EF4-FFF2-40B4-BE49-F238E27FC236}">
                <a16:creationId xmlns:a16="http://schemas.microsoft.com/office/drawing/2014/main" id="{19607878-773B-4F16-93A2-E64BCFF93A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189" y="3016255"/>
            <a:ext cx="3582554" cy="2260238"/>
          </a:xfrm>
          <a:prstGeom prst="rect">
            <a:avLst/>
          </a:prstGeom>
        </p:spPr>
      </p:pic>
      <p:pic>
        <p:nvPicPr>
          <p:cNvPr id="11" name="Picture 10" descr="A white ceiling fan&#10;&#10;Description automatically generated with medium confidence">
            <a:extLst>
              <a:ext uri="{FF2B5EF4-FFF2-40B4-BE49-F238E27FC236}">
                <a16:creationId xmlns:a16="http://schemas.microsoft.com/office/drawing/2014/main" id="{8F7653AD-85A8-4AF3-B5C2-D245E90223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465" y="642914"/>
            <a:ext cx="3571074" cy="2260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E30C9D-17DE-4F11-8F72-A6209F9F8990}"/>
              </a:ext>
            </a:extLst>
          </p:cNvPr>
          <p:cNvSpPr txBox="1"/>
          <p:nvPr/>
        </p:nvSpPr>
        <p:spPr>
          <a:xfrm>
            <a:off x="3478665" y="2227852"/>
            <a:ext cx="2703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Code(1200 mm) : 14099IV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 (1400 mm) : 14118IV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 (900 mm) : 14117IV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D6040C-6801-4C1E-8486-835642FAC6B3}"/>
              </a:ext>
            </a:extLst>
          </p:cNvPr>
          <p:cNvSpPr txBox="1"/>
          <p:nvPr/>
        </p:nvSpPr>
        <p:spPr>
          <a:xfrm>
            <a:off x="1996319" y="4538199"/>
            <a:ext cx="2703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Code(1200 mm) : 14099WH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 (1400 mm) : 14118WH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 Code (900 mm) : 14117WH  </a:t>
            </a:r>
          </a:p>
        </p:txBody>
      </p:sp>
      <p:pic>
        <p:nvPicPr>
          <p:cNvPr id="18" name="Picture 17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0DB2F43F-B8C8-4EBA-BA91-A38ED1BDAC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2" y="3893585"/>
            <a:ext cx="689810" cy="6706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3A45DAA-7805-4D85-8FF1-E8C65DE7864C}"/>
              </a:ext>
            </a:extLst>
          </p:cNvPr>
          <p:cNvGrpSpPr/>
          <p:nvPr/>
        </p:nvGrpSpPr>
        <p:grpSpPr>
          <a:xfrm>
            <a:off x="-1" y="-11503"/>
            <a:ext cx="2346951" cy="448359"/>
            <a:chOff x="1296" y="-46894"/>
            <a:chExt cx="1858664" cy="450429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8CAAEE44-F5A1-439F-9B28-6E796A872CEA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2" name="Arrow: Chevron 4">
              <a:extLst>
                <a:ext uri="{FF2B5EF4-FFF2-40B4-BE49-F238E27FC236}">
                  <a16:creationId xmlns:a16="http://schemas.microsoft.com/office/drawing/2014/main" id="{B16C2167-6ADB-4D1E-847A-5BF2FA0FF656}"/>
                </a:ext>
              </a:extLst>
            </p:cNvPr>
            <p:cNvSpPr txBox="1"/>
            <p:nvPr/>
          </p:nvSpPr>
          <p:spPr>
            <a:xfrm>
              <a:off x="280548" y="-46894"/>
              <a:ext cx="1579412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COOLKING STAR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DEA09A-E058-40C8-B817-5CE86A7CCEE3}"/>
              </a:ext>
            </a:extLst>
          </p:cNvPr>
          <p:cNvGrpSpPr/>
          <p:nvPr/>
        </p:nvGrpSpPr>
        <p:grpSpPr>
          <a:xfrm>
            <a:off x="1826543" y="35175"/>
            <a:ext cx="1579412" cy="371197"/>
            <a:chOff x="1422767" y="0"/>
            <a:chExt cx="1579412" cy="371197"/>
          </a:xfrm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4B496CA-EA48-4FD9-8206-FB5B06FF6AC4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Arrow: Chevron 6">
              <a:extLst>
                <a:ext uri="{FF2B5EF4-FFF2-40B4-BE49-F238E27FC236}">
                  <a16:creationId xmlns:a16="http://schemas.microsoft.com/office/drawing/2014/main" id="{927705BB-1C7F-4ED5-B8EF-E1944D205822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SUB ECONOMY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EF699B-831C-4FB0-9161-6F6D9B67F844}"/>
              </a:ext>
            </a:extLst>
          </p:cNvPr>
          <p:cNvGrpSpPr/>
          <p:nvPr/>
        </p:nvGrpSpPr>
        <p:grpSpPr>
          <a:xfrm>
            <a:off x="3232669" y="24544"/>
            <a:ext cx="1579412" cy="380122"/>
            <a:chOff x="2844238" y="-8925"/>
            <a:chExt cx="1579412" cy="380122"/>
          </a:xfrm>
        </p:grpSpPr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17E1732C-3B4A-4656-B490-9EB6286EAA33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8" name="Arrow: Chevron 8">
              <a:extLst>
                <a:ext uri="{FF2B5EF4-FFF2-40B4-BE49-F238E27FC236}">
                  <a16:creationId xmlns:a16="http://schemas.microsoft.com/office/drawing/2014/main" id="{BC15AC8B-8E67-4A14-8C78-500E1BFA1E1A}"/>
                </a:ext>
              </a:extLst>
            </p:cNvPr>
            <p:cNvSpPr txBox="1"/>
            <p:nvPr/>
          </p:nvSpPr>
          <p:spPr>
            <a:xfrm>
              <a:off x="3059165" y="-8925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1 Star</a:t>
              </a: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42815A62-5774-4D35-95E7-D391C39E919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16</a:t>
            </a:fld>
            <a:endParaRPr lang="en-IN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37F64C-5ACC-49D8-B474-C3DB32C155EB}"/>
              </a:ext>
            </a:extLst>
          </p:cNvPr>
          <p:cNvGrpSpPr/>
          <p:nvPr/>
        </p:nvGrpSpPr>
        <p:grpSpPr>
          <a:xfrm>
            <a:off x="854773" y="4910708"/>
            <a:ext cx="1346521" cy="1305318"/>
            <a:chOff x="1468869" y="4300190"/>
            <a:chExt cx="1346521" cy="1305318"/>
          </a:xfrm>
        </p:grpSpPr>
        <p:pic>
          <p:nvPicPr>
            <p:cNvPr id="31" name="Picture 30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FDECB014-F5C8-4227-BBC1-B7457E996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32" name="TextBox 5">
              <a:extLst>
                <a:ext uri="{FF2B5EF4-FFF2-40B4-BE49-F238E27FC236}">
                  <a16:creationId xmlns:a16="http://schemas.microsoft.com/office/drawing/2014/main" id="{16C35A37-C1CF-4259-A728-E8C43CFB3F53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DD97ABC-E7D7-41C6-8779-AC3E5FB75B4B}"/>
              </a:ext>
            </a:extLst>
          </p:cNvPr>
          <p:cNvSpPr txBox="1"/>
          <p:nvPr/>
        </p:nvSpPr>
        <p:spPr>
          <a:xfrm>
            <a:off x="174624" y="6292794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pic>
        <p:nvPicPr>
          <p:cNvPr id="16" name="Picture 15" descr="A label with text and images&#10;&#10;Description automatically generated">
            <a:extLst>
              <a:ext uri="{FF2B5EF4-FFF2-40B4-BE49-F238E27FC236}">
                <a16:creationId xmlns:a16="http://schemas.microsoft.com/office/drawing/2014/main" id="{9DD567F7-7623-478C-9610-8C7926E04B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2" y="4670539"/>
            <a:ext cx="723371" cy="1503210"/>
          </a:xfrm>
          <a:prstGeom prst="rect">
            <a:avLst/>
          </a:prstGeom>
        </p:spPr>
      </p:pic>
      <p:pic>
        <p:nvPicPr>
          <p:cNvPr id="34" name="Picture 33" descr="A white label with black and red text&#10;&#10;Description automatically generated">
            <a:extLst>
              <a:ext uri="{FF2B5EF4-FFF2-40B4-BE49-F238E27FC236}">
                <a16:creationId xmlns:a16="http://schemas.microsoft.com/office/drawing/2014/main" id="{767E146B-B19F-4DD5-BA1D-F2D68A956E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5" y="648243"/>
            <a:ext cx="832219" cy="11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41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E1A549-BD67-4C0C-AE7A-76FE1DB1E04B}"/>
              </a:ext>
            </a:extLst>
          </p:cNvPr>
          <p:cNvSpPr txBox="1"/>
          <p:nvPr/>
        </p:nvSpPr>
        <p:spPr>
          <a:xfrm>
            <a:off x="0" y="2048125"/>
            <a:ext cx="1245857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BEE Label on Motor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54006B-2047-48E5-9615-DAD2ACF023E7}"/>
              </a:ext>
            </a:extLst>
          </p:cNvPr>
          <p:cNvGrpSpPr/>
          <p:nvPr/>
        </p:nvGrpSpPr>
        <p:grpSpPr>
          <a:xfrm>
            <a:off x="0" y="11714"/>
            <a:ext cx="1579412" cy="450429"/>
            <a:chOff x="1296" y="-23677"/>
            <a:chExt cx="1579412" cy="450429"/>
          </a:xfrm>
        </p:grpSpPr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C98D75B3-9382-4259-9084-00F643B527CF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9" name="Arrow: Chevron 4">
              <a:extLst>
                <a:ext uri="{FF2B5EF4-FFF2-40B4-BE49-F238E27FC236}">
                  <a16:creationId xmlns:a16="http://schemas.microsoft.com/office/drawing/2014/main" id="{074DFF64-7AB4-4575-BB06-470FD1BBF3B0}"/>
                </a:ext>
              </a:extLst>
            </p:cNvPr>
            <p:cNvSpPr txBox="1"/>
            <p:nvPr/>
          </p:nvSpPr>
          <p:spPr>
            <a:xfrm>
              <a:off x="163422" y="-23677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Cooler Star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571CFAA-86E5-4551-9377-74488DD6AE11}"/>
              </a:ext>
            </a:extLst>
          </p:cNvPr>
          <p:cNvGrpSpPr/>
          <p:nvPr/>
        </p:nvGrpSpPr>
        <p:grpSpPr>
          <a:xfrm>
            <a:off x="1421471" y="35391"/>
            <a:ext cx="1579412" cy="371197"/>
            <a:chOff x="1422767" y="0"/>
            <a:chExt cx="1579412" cy="371197"/>
          </a:xfrm>
        </p:grpSpPr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191255F8-A45E-4D46-AF3E-FCC741A96E63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2" name="Arrow: Chevron 6">
              <a:extLst>
                <a:ext uri="{FF2B5EF4-FFF2-40B4-BE49-F238E27FC236}">
                  <a16:creationId xmlns:a16="http://schemas.microsoft.com/office/drawing/2014/main" id="{98FD4421-B3B4-4937-99BB-3FB1171E5190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Sub Economy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2C07F0FC-72D3-4B8A-99EB-0C807A8107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17</a:t>
            </a:fld>
            <a:endParaRPr lang="en-IN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3E8FFAC-81F3-4CCA-9AD7-45FCDB24432B}"/>
              </a:ext>
            </a:extLst>
          </p:cNvPr>
          <p:cNvGrpSpPr/>
          <p:nvPr/>
        </p:nvGrpSpPr>
        <p:grpSpPr>
          <a:xfrm>
            <a:off x="2841861" y="32947"/>
            <a:ext cx="2313610" cy="371197"/>
            <a:chOff x="2844238" y="0"/>
            <a:chExt cx="1959960" cy="371197"/>
          </a:xfrm>
        </p:grpSpPr>
        <p:sp>
          <p:nvSpPr>
            <p:cNvPr id="74" name="Arrow: Chevron 73">
              <a:extLst>
                <a:ext uri="{FF2B5EF4-FFF2-40B4-BE49-F238E27FC236}">
                  <a16:creationId xmlns:a16="http://schemas.microsoft.com/office/drawing/2014/main" id="{1CB0EA5E-053C-46C8-8E61-2B17C0FD6919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75" name="Arrow: Chevron 8">
              <a:extLst>
                <a:ext uri="{FF2B5EF4-FFF2-40B4-BE49-F238E27FC236}">
                  <a16:creationId xmlns:a16="http://schemas.microsoft.com/office/drawing/2014/main" id="{2A61F2FA-BCA5-4C6A-9703-59824FA9D4AB}"/>
                </a:ext>
              </a:extLst>
            </p:cNvPr>
            <p:cNvSpPr txBox="1"/>
            <p:nvPr/>
          </p:nvSpPr>
          <p:spPr>
            <a:xfrm>
              <a:off x="3224786" y="15854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/>
                <a:t>BEE 1 Star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B45F065-ADAE-4B80-BC31-83F5414F0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807904"/>
              </p:ext>
            </p:extLst>
          </p:nvPr>
        </p:nvGraphicFramePr>
        <p:xfrm>
          <a:off x="6126346" y="3559860"/>
          <a:ext cx="5935127" cy="149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529">
                  <a:extLst>
                    <a:ext uri="{9D8B030D-6E8A-4147-A177-3AD203B41FA5}">
                      <a16:colId xmlns:a16="http://schemas.microsoft.com/office/drawing/2014/main" val="3744892206"/>
                    </a:ext>
                  </a:extLst>
                </a:gridCol>
                <a:gridCol w="941242">
                  <a:extLst>
                    <a:ext uri="{9D8B030D-6E8A-4147-A177-3AD203B41FA5}">
                      <a16:colId xmlns:a16="http://schemas.microsoft.com/office/drawing/2014/main" val="2184331969"/>
                    </a:ext>
                  </a:extLst>
                </a:gridCol>
                <a:gridCol w="973982">
                  <a:extLst>
                    <a:ext uri="{9D8B030D-6E8A-4147-A177-3AD203B41FA5}">
                      <a16:colId xmlns:a16="http://schemas.microsoft.com/office/drawing/2014/main" val="4291336840"/>
                    </a:ext>
                  </a:extLst>
                </a:gridCol>
                <a:gridCol w="859394">
                  <a:extLst>
                    <a:ext uri="{9D8B030D-6E8A-4147-A177-3AD203B41FA5}">
                      <a16:colId xmlns:a16="http://schemas.microsoft.com/office/drawing/2014/main" val="2989297131"/>
                    </a:ext>
                  </a:extLst>
                </a:gridCol>
                <a:gridCol w="1064014">
                  <a:extLst>
                    <a:ext uri="{9D8B030D-6E8A-4147-A177-3AD203B41FA5}">
                      <a16:colId xmlns:a16="http://schemas.microsoft.com/office/drawing/2014/main" val="3105104567"/>
                    </a:ext>
                  </a:extLst>
                </a:gridCol>
                <a:gridCol w="1323966">
                  <a:extLst>
                    <a:ext uri="{9D8B030D-6E8A-4147-A177-3AD203B41FA5}">
                      <a16:colId xmlns:a16="http://schemas.microsoft.com/office/drawing/2014/main" val="3964361171"/>
                    </a:ext>
                  </a:extLst>
                </a:gridCol>
              </a:tblGrid>
              <a:tr h="85289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</a:t>
                      </a:r>
                      <a:b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</a:br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Speed</a:t>
                      </a:r>
                      <a:b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</a:br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(Rpm)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Power</a:t>
                      </a:r>
                      <a:b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</a:br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Air Delivery</a:t>
                      </a:r>
                      <a:b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</a:br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(CMM)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Service Value</a:t>
                      </a:r>
                      <a:b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</a:br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(CMM/W)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Packing</a:t>
                      </a:r>
                      <a:b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</a:br>
                      <a:r>
                        <a:rPr lang="en-IN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Type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7165490"/>
                  </a:ext>
                </a:extLst>
              </a:tr>
              <a:tr h="64166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390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4-in-1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6928245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2FD30B98-1C1C-4C4D-902E-36AD08671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995526"/>
              </p:ext>
            </p:extLst>
          </p:nvPr>
        </p:nvGraphicFramePr>
        <p:xfrm>
          <a:off x="8184091" y="613456"/>
          <a:ext cx="3904676" cy="2684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4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51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22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31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31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Attractive colors , Fully powder coated for ever lasting Finish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31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451938"/>
                  </a:ext>
                </a:extLst>
              </a:tr>
            </a:tbl>
          </a:graphicData>
        </a:graphic>
      </p:graphicFrame>
      <p:pic>
        <p:nvPicPr>
          <p:cNvPr id="44" name="Picture 4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6E8C66-F4D2-47FC-ACD0-6455F235C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7" y="870782"/>
            <a:ext cx="788295" cy="108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label with text and images&#10;&#10;Description automatically generated">
            <a:extLst>
              <a:ext uri="{FF2B5EF4-FFF2-40B4-BE49-F238E27FC236}">
                <a16:creationId xmlns:a16="http://schemas.microsoft.com/office/drawing/2014/main" id="{79099A3B-9EFA-4B3E-BC77-1E5BECC79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0" b="97802" l="9491" r="95602">
                        <a14:foregroundMark x1="34028" y1="10867" x2="31019" y2="13309"/>
                        <a14:foregroundMark x1="38194" y1="9158" x2="35648" y2="18559"/>
                        <a14:foregroundMark x1="22917" y1="18193" x2="23843" y2="22711"/>
                        <a14:foregroundMark x1="20833" y1="21001" x2="21065" y2="22833"/>
                        <a14:foregroundMark x1="19213" y1="18071" x2="19213" y2="18071"/>
                        <a14:foregroundMark x1="39352" y1="6349" x2="39352" y2="6349"/>
                        <a14:foregroundMark x1="46528" y1="4884" x2="46528" y2="4884"/>
                        <a14:foregroundMark x1="53935" y1="2930" x2="53935" y2="2930"/>
                        <a14:foregroundMark x1="93750" y1="24298" x2="93750" y2="24298"/>
                        <a14:foregroundMark x1="9491" y1="23199" x2="9491" y2="23199"/>
                        <a14:foregroundMark x1="16667" y1="39683" x2="16667" y2="39683"/>
                        <a14:foregroundMark x1="25694" y1="50916" x2="25694" y2="50916"/>
                        <a14:foregroundMark x1="23611" y1="48962" x2="23611" y2="48962"/>
                        <a14:foregroundMark x1="23611" y1="44689" x2="41204" y2="54212"/>
                        <a14:foregroundMark x1="41204" y1="54212" x2="50463" y2="64469"/>
                        <a14:foregroundMark x1="27315" y1="44689" x2="25694" y2="78388"/>
                        <a14:foregroundMark x1="19213" y1="42735" x2="20833" y2="91209"/>
                        <a14:foregroundMark x1="10648" y1="41636" x2="12731" y2="85714"/>
                        <a14:foregroundMark x1="14352" y1="87179" x2="63194" y2="92552"/>
                        <a14:foregroundMark x1="15972" y1="90720" x2="71296" y2="92186"/>
                        <a14:foregroundMark x1="17593" y1="94383" x2="54398" y2="94505"/>
                        <a14:foregroundMark x1="54398" y1="94505" x2="84491" y2="94383"/>
                        <a14:foregroundMark x1="82639" y1="41026" x2="85880" y2="61416"/>
                        <a14:foregroundMark x1="85880" y1="61416" x2="73843" y2="89133"/>
                        <a14:foregroundMark x1="73843" y1="89133" x2="64815" y2="52625"/>
                        <a14:foregroundMark x1="64815" y1="52625" x2="71528" y2="43223"/>
                        <a14:foregroundMark x1="50000" y1="42491" x2="50000" y2="41148"/>
                        <a14:foregroundMark x1="40741" y1="45421" x2="65972" y2="42369"/>
                        <a14:foregroundMark x1="25926" y1="67888" x2="94907" y2="64591"/>
                        <a14:foregroundMark x1="50463" y1="85104" x2="50463" y2="85104"/>
                        <a14:foregroundMark x1="50694" y1="81441" x2="64352" y2="57387"/>
                        <a14:foregroundMark x1="29630" y1="80464" x2="60417" y2="57265"/>
                        <a14:foregroundMark x1="28241" y1="44567" x2="69444" y2="44444"/>
                        <a14:foregroundMark x1="17361" y1="42735" x2="63889" y2="39805"/>
                        <a14:foregroundMark x1="14120" y1="41148" x2="39583" y2="34676"/>
                        <a14:foregroundMark x1="41667" y1="51038" x2="82870" y2="49939"/>
                        <a14:foregroundMark x1="28704" y1="60073" x2="64352" y2="54457"/>
                        <a14:foregroundMark x1="25231" y1="63614" x2="71759" y2="58486"/>
                        <a14:foregroundMark x1="35417" y1="67888" x2="65278" y2="61172"/>
                        <a14:foregroundMark x1="14583" y1="35775" x2="17361" y2="44322"/>
                        <a14:foregroundMark x1="26389" y1="82295" x2="56481" y2="82784"/>
                        <a14:foregroundMark x1="56481" y1="82784" x2="82870" y2="82662"/>
                        <a14:foregroundMark x1="37500" y1="88034" x2="56713" y2="74115"/>
                        <a14:foregroundMark x1="41667" y1="77045" x2="64583" y2="70696"/>
                        <a14:foregroundMark x1="32870" y1="72039" x2="35880" y2="68254"/>
                        <a14:foregroundMark x1="33565" y1="65324" x2="42130" y2="62637"/>
                        <a14:foregroundMark x1="48380" y1="71673" x2="53009" y2="69231"/>
                        <a14:foregroundMark x1="73380" y1="69841" x2="82176" y2="65201"/>
                        <a14:foregroundMark x1="79167" y1="61294" x2="79861" y2="57265"/>
                        <a14:foregroundMark x1="70833" y1="63858" x2="75694" y2="58486"/>
                        <a14:foregroundMark x1="91667" y1="51160" x2="95139" y2="46520"/>
                        <a14:foregroundMark x1="88194" y1="44444" x2="95370" y2="35409"/>
                        <a14:foregroundMark x1="90741" y1="58608" x2="91204" y2="55433"/>
                        <a14:foregroundMark x1="93287" y1="61661" x2="93750" y2="55556"/>
                        <a14:foregroundMark x1="93056" y1="73871" x2="94213" y2="65568"/>
                        <a14:foregroundMark x1="90509" y1="88278" x2="89120" y2="76435"/>
                        <a14:foregroundMark x1="86343" y1="87790" x2="87269" y2="78755"/>
                        <a14:foregroundMark x1="93519" y1="82173" x2="95602" y2="75336"/>
                        <a14:foregroundMark x1="62731" y1="81074" x2="69444" y2="70085"/>
                        <a14:foregroundMark x1="62731" y1="70330" x2="66204" y2="65690"/>
                        <a14:foregroundMark x1="74074" y1="72772" x2="76852" y2="68620"/>
                        <a14:foregroundMark x1="34259" y1="56899" x2="37500" y2="53358"/>
                        <a14:foregroundMark x1="57176" y1="89499" x2="65046" y2="85226"/>
                        <a14:foregroundMark x1="45833" y1="88645" x2="53009" y2="86325"/>
                        <a14:foregroundMark x1="35185" y1="80464" x2="45833" y2="75214"/>
                        <a14:foregroundMark x1="78241" y1="89499" x2="91898" y2="85958"/>
                        <a14:foregroundMark x1="84028" y1="91087" x2="91435" y2="89621"/>
                        <a14:foregroundMark x1="50926" y1="89255" x2="54861" y2="86203"/>
                        <a14:foregroundMark x1="23380" y1="96581" x2="24306" y2="94750"/>
                        <a14:foregroundMark x1="17130" y1="96459" x2="19907" y2="94383"/>
                        <a14:foregroundMark x1="14120" y1="97802" x2="16898" y2="94994"/>
                        <a14:foregroundMark x1="12269" y1="97192" x2="12269" y2="97192"/>
                        <a14:foregroundMark x1="37963" y1="97802" x2="53009" y2="95604"/>
                        <a14:foregroundMark x1="62731" y1="97680" x2="84722" y2="95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33" y="4576063"/>
            <a:ext cx="776219" cy="122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ed and white sign with white text&#10;&#10;Description automatically generated">
            <a:extLst>
              <a:ext uri="{FF2B5EF4-FFF2-40B4-BE49-F238E27FC236}">
                <a16:creationId xmlns:a16="http://schemas.microsoft.com/office/drawing/2014/main" id="{211DA1CD-1CF3-499A-9542-4EE0FE3D0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648" y="5715000"/>
            <a:ext cx="1154752" cy="653895"/>
          </a:xfrm>
          <a:prstGeom prst="rect">
            <a:avLst/>
          </a:prstGeom>
        </p:spPr>
      </p:pic>
      <p:pic>
        <p:nvPicPr>
          <p:cNvPr id="26" name="Picture 25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D8C0972B-B2A4-4288-9ED4-EE36EC546F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85055"/>
            <a:ext cx="689810" cy="670647"/>
          </a:xfrm>
          <a:prstGeom prst="rect">
            <a:avLst/>
          </a:prstGeom>
        </p:spPr>
      </p:pic>
      <p:pic>
        <p:nvPicPr>
          <p:cNvPr id="32" name="Picture 31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FF78B4C2-4B48-4554-85F8-04C270AC3E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155" y="782663"/>
            <a:ext cx="2728406" cy="2124756"/>
          </a:xfrm>
          <a:prstGeom prst="rect">
            <a:avLst/>
          </a:prstGeom>
        </p:spPr>
      </p:pic>
      <p:pic>
        <p:nvPicPr>
          <p:cNvPr id="33" name="Picture 32" descr="A white ceiling fan&#10;&#10;Description automatically generated with medium confidence">
            <a:extLst>
              <a:ext uri="{FF2B5EF4-FFF2-40B4-BE49-F238E27FC236}">
                <a16:creationId xmlns:a16="http://schemas.microsoft.com/office/drawing/2014/main" id="{5F1F7969-43B4-4B16-8047-371DF96DAD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892" y="3162623"/>
            <a:ext cx="2988954" cy="1891797"/>
          </a:xfrm>
          <a:prstGeom prst="rect">
            <a:avLst/>
          </a:prstGeom>
        </p:spPr>
      </p:pic>
      <p:pic>
        <p:nvPicPr>
          <p:cNvPr id="34" name="Picture 33" descr="A white ceiling fan&#10;&#10;Description automatically generated with low confidence">
            <a:extLst>
              <a:ext uri="{FF2B5EF4-FFF2-40B4-BE49-F238E27FC236}">
                <a16:creationId xmlns:a16="http://schemas.microsoft.com/office/drawing/2014/main" id="{B858C7D9-7C6A-4299-929D-958A5F678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0" y="751069"/>
            <a:ext cx="3367811" cy="212475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23CB97F-5C2D-481D-8D99-A22A117AE130}"/>
              </a:ext>
            </a:extLst>
          </p:cNvPr>
          <p:cNvSpPr txBox="1"/>
          <p:nvPr/>
        </p:nvSpPr>
        <p:spPr>
          <a:xfrm>
            <a:off x="1562031" y="2375496"/>
            <a:ext cx="7899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BROWN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DCD99D-7053-45C5-83A5-1FD2CAFF4590}"/>
              </a:ext>
            </a:extLst>
          </p:cNvPr>
          <p:cNvSpPr txBox="1"/>
          <p:nvPr/>
        </p:nvSpPr>
        <p:spPr>
          <a:xfrm>
            <a:off x="4161040" y="4209481"/>
            <a:ext cx="6029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3C614C-EC60-46E3-9836-FF08DC89373C}"/>
              </a:ext>
            </a:extLst>
          </p:cNvPr>
          <p:cNvSpPr txBox="1"/>
          <p:nvPr/>
        </p:nvSpPr>
        <p:spPr>
          <a:xfrm>
            <a:off x="4956475" y="2306900"/>
            <a:ext cx="6288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BAAEAC-EF3A-4BAB-B12E-6E0384B1B80F}"/>
              </a:ext>
            </a:extLst>
          </p:cNvPr>
          <p:cNvSpPr txBox="1"/>
          <p:nvPr/>
        </p:nvSpPr>
        <p:spPr>
          <a:xfrm>
            <a:off x="0" y="5937193"/>
            <a:ext cx="270682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IN" sz="1200" dirty="0"/>
              <a:t>BEE Label &amp; RoHS Sticker on Packing</a:t>
            </a:r>
          </a:p>
          <a:p>
            <a:r>
              <a:rPr lang="en-IN" sz="1200" dirty="0"/>
              <a:t>(Motor Box, Blade Box &amp; Shipper Box)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93AAD6-9A43-4EE5-8D20-33B86A81B496}"/>
              </a:ext>
            </a:extLst>
          </p:cNvPr>
          <p:cNvGrpSpPr/>
          <p:nvPr/>
        </p:nvGrpSpPr>
        <p:grpSpPr>
          <a:xfrm>
            <a:off x="1392008" y="4604922"/>
            <a:ext cx="1346521" cy="1305318"/>
            <a:chOff x="1468869" y="4300190"/>
            <a:chExt cx="1346521" cy="1305318"/>
          </a:xfrm>
        </p:grpSpPr>
        <p:pic>
          <p:nvPicPr>
            <p:cNvPr id="51" name="Picture 50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0FD8D803-7581-4AF0-9880-033FFC15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52" name="TextBox 5">
              <a:extLst>
                <a:ext uri="{FF2B5EF4-FFF2-40B4-BE49-F238E27FC236}">
                  <a16:creationId xmlns:a16="http://schemas.microsoft.com/office/drawing/2014/main" id="{5C088F4C-907F-4606-BEAF-B5A00D6AA678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 dirty="0"/>
                <a:t>For Environment &amp; Health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46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FB9202-BA4B-4F0A-8661-5258968BD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55647"/>
              </p:ext>
            </p:extLst>
          </p:nvPr>
        </p:nvGraphicFramePr>
        <p:xfrm>
          <a:off x="5938051" y="3695621"/>
          <a:ext cx="5883457" cy="824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603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91215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29427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7460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74606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333896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1A103D-C30D-4A40-9225-B6DF7EC68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853361"/>
              </p:ext>
            </p:extLst>
          </p:nvPr>
        </p:nvGraphicFramePr>
        <p:xfrm>
          <a:off x="5938052" y="690449"/>
          <a:ext cx="5883458" cy="282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3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83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3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Ability to withstand a wide range of voltages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Finger proof powder coated guards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819093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4351322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Dynamically balanced blade for vibration free rotation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424618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High speed fan for wider air spread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956452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Aluminum body heavy duty motor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8646671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257574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8560DE2-00E8-425A-874C-CEA1E9FDE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6" y="5148977"/>
            <a:ext cx="1176338" cy="81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BAA03B1-3B28-4E2D-BF52-D762919F7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013" y="705203"/>
            <a:ext cx="2747586" cy="3609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D9608-F19F-4EFF-89DF-F5B3B79679E2}"/>
              </a:ext>
            </a:extLst>
          </p:cNvPr>
          <p:cNvSpPr txBox="1"/>
          <p:nvPr/>
        </p:nvSpPr>
        <p:spPr>
          <a:xfrm>
            <a:off x="2516485" y="3875692"/>
            <a:ext cx="274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ORAC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14168OWH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4A817F-30D8-4AFD-A355-CBC192D9A9A6}"/>
              </a:ext>
            </a:extLst>
          </p:cNvPr>
          <p:cNvGrpSpPr/>
          <p:nvPr/>
        </p:nvGrpSpPr>
        <p:grpSpPr>
          <a:xfrm>
            <a:off x="1472013" y="26354"/>
            <a:ext cx="1579412" cy="375684"/>
            <a:chOff x="1422767" y="0"/>
            <a:chExt cx="1579412" cy="375684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C63099C9-1F75-49BA-817D-A9921C5175DA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" name="Arrow: Chevron 6">
              <a:extLst>
                <a:ext uri="{FF2B5EF4-FFF2-40B4-BE49-F238E27FC236}">
                  <a16:creationId xmlns:a16="http://schemas.microsoft.com/office/drawing/2014/main" id="{A17931B7-9313-4194-B15D-07FA87067407}"/>
                </a:ext>
              </a:extLst>
            </p:cNvPr>
            <p:cNvSpPr txBox="1"/>
            <p:nvPr/>
          </p:nvSpPr>
          <p:spPr>
            <a:xfrm>
              <a:off x="1646533" y="4487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TPW - HS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BC0FE1-71C9-48E9-8B5A-DC014BA0F38F}"/>
              </a:ext>
            </a:extLst>
          </p:cNvPr>
          <p:cNvGrpSpPr/>
          <p:nvPr/>
        </p:nvGrpSpPr>
        <p:grpSpPr>
          <a:xfrm>
            <a:off x="2893484" y="26354"/>
            <a:ext cx="1579412" cy="371197"/>
            <a:chOff x="2844238" y="0"/>
            <a:chExt cx="1579412" cy="371197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F9312185-A22E-4B66-BD9B-ACBEC95F6B8A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4" name="Arrow: Chevron 8">
              <a:extLst>
                <a:ext uri="{FF2B5EF4-FFF2-40B4-BE49-F238E27FC236}">
                  <a16:creationId xmlns:a16="http://schemas.microsoft.com/office/drawing/2014/main" id="{5C4569A3-A852-4058-AD1D-5210A07DA343}"/>
                </a:ext>
              </a:extLst>
            </p:cNvPr>
            <p:cNvSpPr txBox="1"/>
            <p:nvPr/>
          </p:nvSpPr>
          <p:spPr>
            <a:xfrm>
              <a:off x="3029837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Table Fan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FA31C6-49E4-46B5-9101-538581CC0D42}"/>
              </a:ext>
            </a:extLst>
          </p:cNvPr>
          <p:cNvGrpSpPr/>
          <p:nvPr/>
        </p:nvGrpSpPr>
        <p:grpSpPr>
          <a:xfrm>
            <a:off x="63872" y="26354"/>
            <a:ext cx="1579412" cy="371197"/>
            <a:chOff x="1296" y="0"/>
            <a:chExt cx="1579412" cy="371197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07D80849-046C-4825-8D29-E5EF67273316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id="{0F823B85-910E-4813-B047-051C818D0FAB}"/>
                </a:ext>
              </a:extLst>
            </p:cNvPr>
            <p:cNvSpPr txBox="1"/>
            <p:nvPr/>
          </p:nvSpPr>
          <p:spPr>
            <a:xfrm>
              <a:off x="307850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ALTRIX HS</a:t>
              </a:r>
            </a:p>
          </p:txBody>
        </p:sp>
      </p:grpSp>
      <p:sp>
        <p:nvSpPr>
          <p:cNvPr id="18" name="Slide Number Placeholder 18">
            <a:extLst>
              <a:ext uri="{FF2B5EF4-FFF2-40B4-BE49-F238E27FC236}">
                <a16:creationId xmlns:a16="http://schemas.microsoft.com/office/drawing/2014/main" id="{32709B4A-930A-4E51-9EEC-3645134C56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18</a:t>
            </a:fld>
            <a:endParaRPr lang="en-I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903614-FB14-49D9-A097-2862BFA82D22}"/>
              </a:ext>
            </a:extLst>
          </p:cNvPr>
          <p:cNvGrpSpPr/>
          <p:nvPr/>
        </p:nvGrpSpPr>
        <p:grpSpPr>
          <a:xfrm>
            <a:off x="1616115" y="5148977"/>
            <a:ext cx="1346521" cy="1305318"/>
            <a:chOff x="1468869" y="4300190"/>
            <a:chExt cx="1346521" cy="1305318"/>
          </a:xfrm>
        </p:grpSpPr>
        <p:pic>
          <p:nvPicPr>
            <p:cNvPr id="20" name="Picture 19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CCAD4CFE-2A33-421F-89E6-115C132C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BA478347-8A43-453C-B34E-1359026F4265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346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A11DFE-A7D6-471A-958C-1E7EC485C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421533"/>
              </p:ext>
            </p:extLst>
          </p:nvPr>
        </p:nvGraphicFramePr>
        <p:xfrm>
          <a:off x="6243145" y="4014210"/>
          <a:ext cx="5829047" cy="1861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18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20371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41280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8693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86934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866621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9727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497278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583788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1B1808-F835-43B3-AD48-202C15ACC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59803"/>
              </p:ext>
            </p:extLst>
          </p:nvPr>
        </p:nvGraphicFramePr>
        <p:xfrm>
          <a:off x="7756634" y="514380"/>
          <a:ext cx="4315558" cy="3403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83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3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Ability to withstand a wide range of voltages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Finger proof powder coated guards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819093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4351322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Pull cord control for speed and oscillation for wall fan</a:t>
                      </a:r>
                      <a:endParaRPr lang="en-US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5635509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Dynamically balanced blade for vibration free rotation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424618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High speed fan for wider air spread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956452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 err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Aluminium</a:t>
                      </a: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body heavy duty motor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8646671"/>
                  </a:ext>
                </a:extLst>
              </a:tr>
              <a:tr h="33143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25757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998CB954-E176-463D-B28B-5861EDA0D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04" y="478122"/>
            <a:ext cx="2045026" cy="3366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16C8A-90D9-4F1B-81D8-A7E89FE10860}"/>
              </a:ext>
            </a:extLst>
          </p:cNvPr>
          <p:cNvSpPr txBox="1"/>
          <p:nvPr/>
        </p:nvSpPr>
        <p:spPr>
          <a:xfrm>
            <a:off x="-443261" y="2928887"/>
            <a:ext cx="274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ORAC WHITE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14166OWH/14167OWH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C81D2BA-80D3-402C-8ECC-BC157E05A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710" y="4849782"/>
            <a:ext cx="1246598" cy="868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text, fan, device, accessory&#10;&#10;Description automatically generated">
            <a:extLst>
              <a:ext uri="{FF2B5EF4-FFF2-40B4-BE49-F238E27FC236}">
                <a16:creationId xmlns:a16="http://schemas.microsoft.com/office/drawing/2014/main" id="{F545D448-4240-40E3-8199-5D699DFC5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695" y="539917"/>
            <a:ext cx="2229933" cy="3378308"/>
          </a:xfrm>
          <a:prstGeom prst="rect">
            <a:avLst/>
          </a:prstGeom>
        </p:spPr>
      </p:pic>
      <p:pic>
        <p:nvPicPr>
          <p:cNvPr id="12" name="Picture 11" descr="A picture containing text, fan, device, accessory&#10;&#10;Description automatically generated">
            <a:extLst>
              <a:ext uri="{FF2B5EF4-FFF2-40B4-BE49-F238E27FC236}">
                <a16:creationId xmlns:a16="http://schemas.microsoft.com/office/drawing/2014/main" id="{17B35199-AB49-40AF-92D3-81178DA92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477" y="551695"/>
            <a:ext cx="2222158" cy="3366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2A872-36F1-42D5-8C68-F59DEA12A39C}"/>
              </a:ext>
            </a:extLst>
          </p:cNvPr>
          <p:cNvSpPr txBox="1"/>
          <p:nvPr/>
        </p:nvSpPr>
        <p:spPr>
          <a:xfrm>
            <a:off x="4193868" y="2928887"/>
            <a:ext cx="2435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RED-BLACK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14166RBK/14167RBK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E0A91-AA55-4E8F-AEA2-83B130C1F79E}"/>
              </a:ext>
            </a:extLst>
          </p:cNvPr>
          <p:cNvSpPr txBox="1"/>
          <p:nvPr/>
        </p:nvSpPr>
        <p:spPr>
          <a:xfrm>
            <a:off x="1971710" y="2921996"/>
            <a:ext cx="2435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14166BK (400 mm)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6814B1-BD1D-45C7-B48B-169A21E65067}"/>
              </a:ext>
            </a:extLst>
          </p:cNvPr>
          <p:cNvGrpSpPr/>
          <p:nvPr/>
        </p:nvGrpSpPr>
        <p:grpSpPr>
          <a:xfrm>
            <a:off x="1472013" y="20331"/>
            <a:ext cx="1610657" cy="377220"/>
            <a:chOff x="1422767" y="-6023"/>
            <a:chExt cx="1610657" cy="377220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686B023-0973-4CC0-808D-338CE460B639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" name="Arrow: Chevron 6">
              <a:extLst>
                <a:ext uri="{FF2B5EF4-FFF2-40B4-BE49-F238E27FC236}">
                  <a16:creationId xmlns:a16="http://schemas.microsoft.com/office/drawing/2014/main" id="{17655D59-7B27-4E9A-BEFC-E270EA732A10}"/>
                </a:ext>
              </a:extLst>
            </p:cNvPr>
            <p:cNvSpPr txBox="1"/>
            <p:nvPr/>
          </p:nvSpPr>
          <p:spPr>
            <a:xfrm>
              <a:off x="1825209" y="-6023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TPW - HS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078BE0-9C6E-4218-B75E-1F551E99AE92}"/>
              </a:ext>
            </a:extLst>
          </p:cNvPr>
          <p:cNvGrpSpPr/>
          <p:nvPr/>
        </p:nvGrpSpPr>
        <p:grpSpPr>
          <a:xfrm>
            <a:off x="2893484" y="26354"/>
            <a:ext cx="1579412" cy="371197"/>
            <a:chOff x="2844238" y="0"/>
            <a:chExt cx="1579412" cy="371197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A2798E89-2297-4827-86F2-AEE67FFE2D5E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0" name="Arrow: Chevron 8">
              <a:extLst>
                <a:ext uri="{FF2B5EF4-FFF2-40B4-BE49-F238E27FC236}">
                  <a16:creationId xmlns:a16="http://schemas.microsoft.com/office/drawing/2014/main" id="{4E900340-E407-439E-81F4-E3348834F1E2}"/>
                </a:ext>
              </a:extLst>
            </p:cNvPr>
            <p:cNvSpPr txBox="1"/>
            <p:nvPr/>
          </p:nvSpPr>
          <p:spPr>
            <a:xfrm>
              <a:off x="3029837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WALL FAN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9C2BBC-3F18-4647-956A-B350A03EB34D}"/>
              </a:ext>
            </a:extLst>
          </p:cNvPr>
          <p:cNvGrpSpPr/>
          <p:nvPr/>
        </p:nvGrpSpPr>
        <p:grpSpPr>
          <a:xfrm>
            <a:off x="63872" y="26354"/>
            <a:ext cx="1579412" cy="371197"/>
            <a:chOff x="1296" y="0"/>
            <a:chExt cx="1579412" cy="371197"/>
          </a:xfrm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6CD975B0-8CD1-4FB9-AD0E-E0695D87D174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Arrow: Chevron 4">
              <a:extLst>
                <a:ext uri="{FF2B5EF4-FFF2-40B4-BE49-F238E27FC236}">
                  <a16:creationId xmlns:a16="http://schemas.microsoft.com/office/drawing/2014/main" id="{24ACEE85-BF04-4A24-98D4-F9E1C705D3CE}"/>
                </a:ext>
              </a:extLst>
            </p:cNvPr>
            <p:cNvSpPr txBox="1"/>
            <p:nvPr/>
          </p:nvSpPr>
          <p:spPr>
            <a:xfrm>
              <a:off x="314515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ALTRIX HS</a:t>
              </a:r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41B9ABE-7C31-4350-9018-A95FAF5270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19</a:t>
            </a:fld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09D8E8-6E10-4D27-B68C-F1164C59E07C}"/>
              </a:ext>
            </a:extLst>
          </p:cNvPr>
          <p:cNvGrpSpPr/>
          <p:nvPr/>
        </p:nvGrpSpPr>
        <p:grpSpPr>
          <a:xfrm>
            <a:off x="428364" y="4838572"/>
            <a:ext cx="1346521" cy="1305318"/>
            <a:chOff x="1468869" y="4300190"/>
            <a:chExt cx="1346521" cy="1305318"/>
          </a:xfrm>
        </p:grpSpPr>
        <p:pic>
          <p:nvPicPr>
            <p:cNvPr id="26" name="Picture 25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E0755086-D527-4564-AB96-D1B32471C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A8E7E463-FE11-4D2D-BB10-6DF0A9F3ED1B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12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96F957-3B1A-434E-82EA-811D01DB8E98}"/>
              </a:ext>
            </a:extLst>
          </p:cNvPr>
          <p:cNvSpPr/>
          <p:nvPr/>
        </p:nvSpPr>
        <p:spPr>
          <a:xfrm>
            <a:off x="384884" y="2967335"/>
            <a:ext cx="114366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LAUNCHED PRODUCTS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292395-44C0-437B-B5B2-77B44CEB99F5}"/>
              </a:ext>
            </a:extLst>
          </p:cNvPr>
          <p:cNvSpPr/>
          <p:nvPr/>
        </p:nvSpPr>
        <p:spPr>
          <a:xfrm>
            <a:off x="-838035" y="-13138"/>
            <a:ext cx="37476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ierstadt" panose="020B0004020202020204" pitchFamily="34" charset="0"/>
              </a:rPr>
              <a:t>PEWIN-IAQ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3A708-DE77-4D1C-83C9-3D52A52DA22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2</a:t>
            </a:fld>
            <a:endParaRPr lang="en-IN"/>
          </a:p>
        </p:txBody>
      </p:sp>
      <p:pic>
        <p:nvPicPr>
          <p:cNvPr id="19" name="Picture 18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98F13C5F-2E8A-4125-95B3-61DE24526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49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9667C9-564F-4DCC-8974-262E58F88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178543"/>
              </p:ext>
            </p:extLst>
          </p:nvPr>
        </p:nvGraphicFramePr>
        <p:xfrm>
          <a:off x="7393993" y="591193"/>
          <a:ext cx="4700786" cy="3823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741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96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Ability to withstand a wide range of voltages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96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Finger proof powder coated guards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819093"/>
                  </a:ext>
                </a:extLst>
              </a:tr>
              <a:tr h="40196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4351322"/>
                  </a:ext>
                </a:extLst>
              </a:tr>
              <a:tr h="40196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Dynamically balanced blade for vibration free rotation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424618"/>
                  </a:ext>
                </a:extLst>
              </a:tr>
              <a:tr h="40196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High speed fan for wider air spread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956452"/>
                  </a:ext>
                </a:extLst>
              </a:tr>
              <a:tr h="40196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 err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Aluminium</a:t>
                      </a: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body heavy duty motor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8646671"/>
                  </a:ext>
                </a:extLst>
              </a:tr>
              <a:tr h="40196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257574"/>
                  </a:ext>
                </a:extLst>
              </a:tr>
              <a:tr h="40196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Fully adjustable height for a pedestal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3266408"/>
                  </a:ext>
                </a:extLst>
              </a:tr>
            </a:tbl>
          </a:graphicData>
        </a:graphic>
      </p:graphicFrame>
      <p:pic>
        <p:nvPicPr>
          <p:cNvPr id="3" name="Picture 2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A1754C5-DB7C-47DB-928B-29DBF6FFB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876" y="776478"/>
            <a:ext cx="2037215" cy="5006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90A20-5048-4CD7-BE15-7CAC94BA11E6}"/>
              </a:ext>
            </a:extLst>
          </p:cNvPr>
          <p:cNvSpPr txBox="1"/>
          <p:nvPr/>
        </p:nvSpPr>
        <p:spPr>
          <a:xfrm>
            <a:off x="935604" y="4867200"/>
            <a:ext cx="274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ORAC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14165OWH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F7A3BA-2FC2-4309-A9B8-3721238F0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133572"/>
              </p:ext>
            </p:extLst>
          </p:nvPr>
        </p:nvGraphicFramePr>
        <p:xfrm>
          <a:off x="7383869" y="4548393"/>
          <a:ext cx="4700786" cy="1197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297">
                  <a:extLst>
                    <a:ext uri="{9D8B030D-6E8A-4147-A177-3AD203B41FA5}">
                      <a16:colId xmlns:a16="http://schemas.microsoft.com/office/drawing/2014/main" val="314103908"/>
                    </a:ext>
                  </a:extLst>
                </a:gridCol>
                <a:gridCol w="970727">
                  <a:extLst>
                    <a:ext uri="{9D8B030D-6E8A-4147-A177-3AD203B41FA5}">
                      <a16:colId xmlns:a16="http://schemas.microsoft.com/office/drawing/2014/main" val="2985459756"/>
                    </a:ext>
                  </a:extLst>
                </a:gridCol>
                <a:gridCol w="920376">
                  <a:extLst>
                    <a:ext uri="{9D8B030D-6E8A-4147-A177-3AD203B41FA5}">
                      <a16:colId xmlns:a16="http://schemas.microsoft.com/office/drawing/2014/main" val="3855039861"/>
                    </a:ext>
                  </a:extLst>
                </a:gridCol>
                <a:gridCol w="957193">
                  <a:extLst>
                    <a:ext uri="{9D8B030D-6E8A-4147-A177-3AD203B41FA5}">
                      <a16:colId xmlns:a16="http://schemas.microsoft.com/office/drawing/2014/main" val="227221396"/>
                    </a:ext>
                  </a:extLst>
                </a:gridCol>
                <a:gridCol w="957193">
                  <a:extLst>
                    <a:ext uri="{9D8B030D-6E8A-4147-A177-3AD203B41FA5}">
                      <a16:colId xmlns:a16="http://schemas.microsoft.com/office/drawing/2014/main" val="16958625"/>
                    </a:ext>
                  </a:extLst>
                </a:gridCol>
              </a:tblGrid>
              <a:tr h="761181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3348389"/>
                  </a:ext>
                </a:extLst>
              </a:tr>
              <a:tr h="43677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95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3264775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206DE05-8411-42D4-9101-E35A5F52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" y="3743508"/>
            <a:ext cx="1069518" cy="744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picture containing text, device, fan&#10;&#10;Description automatically generated">
            <a:extLst>
              <a:ext uri="{FF2B5EF4-FFF2-40B4-BE49-F238E27FC236}">
                <a16:creationId xmlns:a16="http://schemas.microsoft.com/office/drawing/2014/main" id="{8540F4B2-D5CA-4A34-90A6-E9A7DDA16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212" y="619177"/>
            <a:ext cx="2121493" cy="5164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130A49-4538-493F-A64B-3C00D8EEAF3C}"/>
              </a:ext>
            </a:extLst>
          </p:cNvPr>
          <p:cNvSpPr txBox="1"/>
          <p:nvPr/>
        </p:nvSpPr>
        <p:spPr>
          <a:xfrm>
            <a:off x="3283421" y="4756003"/>
            <a:ext cx="2923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RED-BLACK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14165RBK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6EC519-FE29-419B-826E-B716C5D8AF15}"/>
              </a:ext>
            </a:extLst>
          </p:cNvPr>
          <p:cNvGrpSpPr/>
          <p:nvPr/>
        </p:nvGrpSpPr>
        <p:grpSpPr>
          <a:xfrm>
            <a:off x="1472013" y="26354"/>
            <a:ext cx="1579412" cy="386194"/>
            <a:chOff x="1422767" y="0"/>
            <a:chExt cx="1579412" cy="386194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8D98CBDE-507E-47BB-9512-1A45A06EF7FA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3" name="Arrow: Chevron 6">
              <a:extLst>
                <a:ext uri="{FF2B5EF4-FFF2-40B4-BE49-F238E27FC236}">
                  <a16:creationId xmlns:a16="http://schemas.microsoft.com/office/drawing/2014/main" id="{AA1B31D4-9867-4C2E-B026-74DCC149B3CE}"/>
                </a:ext>
              </a:extLst>
            </p:cNvPr>
            <p:cNvSpPr txBox="1"/>
            <p:nvPr/>
          </p:nvSpPr>
          <p:spPr>
            <a:xfrm>
              <a:off x="1751635" y="14997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TPW - HS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EC86FF-7ADB-4E16-B213-30B46887490D}"/>
              </a:ext>
            </a:extLst>
          </p:cNvPr>
          <p:cNvGrpSpPr/>
          <p:nvPr/>
        </p:nvGrpSpPr>
        <p:grpSpPr>
          <a:xfrm>
            <a:off x="2893484" y="26354"/>
            <a:ext cx="1579412" cy="371197"/>
            <a:chOff x="2844238" y="0"/>
            <a:chExt cx="1579412" cy="371197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380708BD-5244-408E-87E1-A56FECC9C506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8">
              <a:extLst>
                <a:ext uri="{FF2B5EF4-FFF2-40B4-BE49-F238E27FC236}">
                  <a16:creationId xmlns:a16="http://schemas.microsoft.com/office/drawing/2014/main" id="{3C3CA853-16EB-466D-8D11-582B5A88F3EF}"/>
                </a:ext>
              </a:extLst>
            </p:cNvPr>
            <p:cNvSpPr txBox="1"/>
            <p:nvPr/>
          </p:nvSpPr>
          <p:spPr>
            <a:xfrm>
              <a:off x="3029837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Pedestal fan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5C98FF-62A2-48BF-944B-866C4CCDFAC5}"/>
              </a:ext>
            </a:extLst>
          </p:cNvPr>
          <p:cNvGrpSpPr/>
          <p:nvPr/>
        </p:nvGrpSpPr>
        <p:grpSpPr>
          <a:xfrm>
            <a:off x="63872" y="17706"/>
            <a:ext cx="1579412" cy="379845"/>
            <a:chOff x="1296" y="-8648"/>
            <a:chExt cx="1579412" cy="379845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57710EF1-530E-4599-801F-A727366420E4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FF9DE8DF-E198-4DD3-8168-0C98DDFAB594}"/>
                </a:ext>
              </a:extLst>
            </p:cNvPr>
            <p:cNvSpPr txBox="1"/>
            <p:nvPr/>
          </p:nvSpPr>
          <p:spPr>
            <a:xfrm>
              <a:off x="314515" y="-8648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ALTRIX HS</a:t>
              </a:r>
            </a:p>
          </p:txBody>
        </p:sp>
      </p:grpSp>
      <p:sp>
        <p:nvSpPr>
          <p:cNvPr id="20" name="Slide Number Placeholder 20">
            <a:extLst>
              <a:ext uri="{FF2B5EF4-FFF2-40B4-BE49-F238E27FC236}">
                <a16:creationId xmlns:a16="http://schemas.microsoft.com/office/drawing/2014/main" id="{91C21DBA-78AA-4D83-BE5C-2627C7E02D8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20</a:t>
            </a:fld>
            <a:endParaRPr lang="en-I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2DE917-BFC4-45DB-A2CC-7CF465C8DC04}"/>
              </a:ext>
            </a:extLst>
          </p:cNvPr>
          <p:cNvGrpSpPr/>
          <p:nvPr/>
        </p:nvGrpSpPr>
        <p:grpSpPr>
          <a:xfrm>
            <a:off x="97222" y="4649215"/>
            <a:ext cx="1130377" cy="1007264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E66F2BF5-C25E-4316-B411-1B0239114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EC0D4375-CBA4-4270-A41E-83ECB195AD22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0815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DB483A4-235F-4EEF-BE88-DB3B1FCED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233019"/>
              </p:ext>
            </p:extLst>
          </p:nvPr>
        </p:nvGraphicFramePr>
        <p:xfrm>
          <a:off x="-1950815" y="546677"/>
          <a:ext cx="6830667" cy="42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E277DC9-E378-4BCF-B2CD-55B415D3EB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IN" sz="180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F5120A-4DB5-420A-B10A-B1CA36AD2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9983"/>
              </p:ext>
            </p:extLst>
          </p:nvPr>
        </p:nvGraphicFramePr>
        <p:xfrm>
          <a:off x="5436358" y="4825748"/>
          <a:ext cx="6598770" cy="1073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154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336043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266745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31741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317414">
                  <a:extLst>
                    <a:ext uri="{9D8B030D-6E8A-4147-A177-3AD203B41FA5}">
                      <a16:colId xmlns:a16="http://schemas.microsoft.com/office/drawing/2014/main" val="1310438059"/>
                    </a:ext>
                  </a:extLst>
                </a:gridCol>
              </a:tblGrid>
              <a:tr h="595525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(In 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7840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70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3424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F46AB1C-4FEB-49C7-9C26-C8AB65FD1690}"/>
              </a:ext>
            </a:extLst>
          </p:cNvPr>
          <p:cNvSpPr txBox="1"/>
          <p:nvPr/>
        </p:nvSpPr>
        <p:spPr>
          <a:xfrm>
            <a:off x="9316995" y="425386"/>
            <a:ext cx="29770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ja-JP" sz="20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HGP創英角ｺﾞｼｯｸUB" pitchFamily="50" charset="-128"/>
                <a:cs typeface="Times New Roman" pitchFamily="18" charset="0"/>
              </a:rPr>
              <a:t>Coming Soon……………</a:t>
            </a:r>
            <a:endParaRPr kumimoji="0" lang="ja-JP" altLang="en-US" sz="20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HGP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7E5A9E-7993-4757-A216-F98D24536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27538"/>
              </p:ext>
            </p:extLst>
          </p:nvPr>
        </p:nvGraphicFramePr>
        <p:xfrm>
          <a:off x="7718501" y="546677"/>
          <a:ext cx="4316627" cy="3274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65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20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Aerodynamically</a:t>
                      </a:r>
                      <a:r>
                        <a:rPr lang="en-US" sz="1200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balanced 5 PP Blades for low noise operation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20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Finger proof powder coated guards</a:t>
                      </a:r>
                      <a:endParaRPr kumimoji="1"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71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73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73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Fully adjustable height for pedestal Fan 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B300524-3018-4619-9A37-6A270D34D10C}"/>
              </a:ext>
            </a:extLst>
          </p:cNvPr>
          <p:cNvSpPr txBox="1"/>
          <p:nvPr/>
        </p:nvSpPr>
        <p:spPr>
          <a:xfrm>
            <a:off x="-276063" y="3301399"/>
            <a:ext cx="20637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CRYSTAL WHITE 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14151CWG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9267BE-DAC2-4A7D-9EA0-22D8EA432F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979" y="614790"/>
            <a:ext cx="2063784" cy="4845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D8105E-E4DD-464D-8A5E-0353499F57D0}"/>
              </a:ext>
            </a:extLst>
          </p:cNvPr>
          <p:cNvSpPr txBox="1"/>
          <p:nvPr/>
        </p:nvSpPr>
        <p:spPr>
          <a:xfrm>
            <a:off x="4519435" y="3877345"/>
            <a:ext cx="19867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CRYSTAL WHITE 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14152CWG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A33EE09-8CE4-4C66-9FE1-4D0201810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834" y="5384565"/>
            <a:ext cx="2638751" cy="871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2BE0A7-3DF2-4CDD-9C9D-C7C1CD0D49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533" y="614791"/>
            <a:ext cx="2246565" cy="31944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4F6CB09-8ED3-47BF-ACB6-7DCBD1054DCE}"/>
              </a:ext>
            </a:extLst>
          </p:cNvPr>
          <p:cNvGrpSpPr/>
          <p:nvPr/>
        </p:nvGrpSpPr>
        <p:grpSpPr>
          <a:xfrm>
            <a:off x="0" y="25747"/>
            <a:ext cx="1579412" cy="487742"/>
            <a:chOff x="1296" y="0"/>
            <a:chExt cx="1579412" cy="487742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C32580F-F5E8-4BB8-B90A-D6AD81F9A489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8417FC6D-41F9-4F58-9817-8868F25FE45A}"/>
                </a:ext>
              </a:extLst>
            </p:cNvPr>
            <p:cNvSpPr txBox="1"/>
            <p:nvPr/>
          </p:nvSpPr>
          <p:spPr>
            <a:xfrm>
              <a:off x="242562" y="37313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Penta Turbo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CF2E33-DBD5-4EFE-8F20-EC525220EF55}"/>
              </a:ext>
            </a:extLst>
          </p:cNvPr>
          <p:cNvGrpSpPr/>
          <p:nvPr/>
        </p:nvGrpSpPr>
        <p:grpSpPr>
          <a:xfrm>
            <a:off x="1275167" y="25747"/>
            <a:ext cx="1579412" cy="371197"/>
            <a:chOff x="1422767" y="0"/>
            <a:chExt cx="1579412" cy="37119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B9CE1D1D-51F6-4D50-B3DF-8D57EB2C5958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6">
              <a:extLst>
                <a:ext uri="{FF2B5EF4-FFF2-40B4-BE49-F238E27FC236}">
                  <a16:creationId xmlns:a16="http://schemas.microsoft.com/office/drawing/2014/main" id="{3D73A1BC-14B7-4006-B99C-08166F3B9444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TPW - NS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0" name="Slide Number Placeholder 22">
            <a:extLst>
              <a:ext uri="{FF2B5EF4-FFF2-40B4-BE49-F238E27FC236}">
                <a16:creationId xmlns:a16="http://schemas.microsoft.com/office/drawing/2014/main" id="{FBA6B05C-9371-4E26-8C67-824CE65B409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21</a:t>
            </a:fld>
            <a:endParaRPr lang="en-I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196316-3DB4-4F4C-B831-9929C235312F}"/>
              </a:ext>
            </a:extLst>
          </p:cNvPr>
          <p:cNvGrpSpPr/>
          <p:nvPr/>
        </p:nvGrpSpPr>
        <p:grpSpPr>
          <a:xfrm>
            <a:off x="125282" y="5391806"/>
            <a:ext cx="1324200" cy="1236415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D6A51C45-2334-489C-90BD-3E83BC47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AC95DA99-3D19-4474-9ABC-1BD839968AD6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83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6AC040B-B95A-4A24-BA2F-78756D1FE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161515"/>
              </p:ext>
            </p:extLst>
          </p:nvPr>
        </p:nvGraphicFramePr>
        <p:xfrm>
          <a:off x="-2071352" y="602731"/>
          <a:ext cx="682229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3223DB2-426C-411F-8C4D-59C147B9A6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IN" sz="180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E040CC-7F14-4DFF-B611-A9E6A07E5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663605"/>
              </p:ext>
            </p:extLst>
          </p:nvPr>
        </p:nvGraphicFramePr>
        <p:xfrm>
          <a:off x="5436358" y="4782207"/>
          <a:ext cx="6598770" cy="1177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154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336043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266745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31741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317414">
                  <a:extLst>
                    <a:ext uri="{9D8B030D-6E8A-4147-A177-3AD203B41FA5}">
                      <a16:colId xmlns:a16="http://schemas.microsoft.com/office/drawing/2014/main" val="3107257451"/>
                    </a:ext>
                  </a:extLst>
                </a:gridCol>
              </a:tblGrid>
              <a:tr h="652926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(In 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245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70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34241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57A1139-D22E-4EA6-9E88-F3B0F722F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749" y="5153571"/>
            <a:ext cx="1984174" cy="86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9EEBFC-7863-4931-A123-FF6C531C35BF}"/>
              </a:ext>
            </a:extLst>
          </p:cNvPr>
          <p:cNvSpPr txBox="1"/>
          <p:nvPr/>
        </p:nvSpPr>
        <p:spPr>
          <a:xfrm>
            <a:off x="9316995" y="425386"/>
            <a:ext cx="29770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ja-JP" sz="20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HGP創英角ｺﾞｼｯｸUB" pitchFamily="50" charset="-128"/>
                <a:cs typeface="Times New Roman" pitchFamily="18" charset="0"/>
              </a:rPr>
              <a:t>Coming Soon……………</a:t>
            </a:r>
            <a:endParaRPr kumimoji="0" lang="ja-JP" altLang="en-US" sz="20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HGP創英角ｺﾞｼｯｸUB" pitchFamily="50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4EE0CB-EDDF-4185-BBE2-551AB22F3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889054"/>
              </p:ext>
            </p:extLst>
          </p:nvPr>
        </p:nvGraphicFramePr>
        <p:xfrm>
          <a:off x="7718501" y="543098"/>
          <a:ext cx="4316627" cy="360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75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7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Aerodynamically</a:t>
                      </a:r>
                      <a:r>
                        <a:rPr lang="en-US" sz="1200" b="0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balanced PP Blades for low noise operation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27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Dual </a:t>
                      </a:r>
                      <a:r>
                        <a:rPr lang="en-IN" sz="1200" b="1" dirty="0" err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Color</a:t>
                      </a:r>
                      <a:r>
                        <a:rPr lang="en-IN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Combination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322655"/>
                  </a:ext>
                </a:extLst>
              </a:tr>
              <a:tr h="50127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Finger proof powder coated guards</a:t>
                      </a:r>
                      <a:endParaRPr kumimoji="1"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51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70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70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Fully adjustable height for pedestal Fan 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E825C9C-7DCC-400F-A727-418C07D17F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792" y="543098"/>
            <a:ext cx="2093698" cy="3349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29F3C-82AB-42C0-835C-9D6A9FD908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851" y="631672"/>
            <a:ext cx="1640311" cy="4306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5C4051-50E7-40E9-96B1-3C010D439BCE}"/>
              </a:ext>
            </a:extLst>
          </p:cNvPr>
          <p:cNvSpPr txBox="1"/>
          <p:nvPr/>
        </p:nvSpPr>
        <p:spPr>
          <a:xfrm>
            <a:off x="497695" y="4000418"/>
            <a:ext cx="1640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GRAPHITE 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14153GGY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A48727-4EA3-4777-A45A-380ADED52985}"/>
              </a:ext>
            </a:extLst>
          </p:cNvPr>
          <p:cNvSpPr txBox="1"/>
          <p:nvPr/>
        </p:nvSpPr>
        <p:spPr>
          <a:xfrm>
            <a:off x="5023598" y="3040540"/>
            <a:ext cx="1486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GRAPHITE 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14155GGY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CA9886-9E49-4C02-A570-EE827AE8DD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761" y="602730"/>
            <a:ext cx="2184020" cy="29918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0B48D-E622-4A45-B778-6B5CA4C7B65B}"/>
              </a:ext>
            </a:extLst>
          </p:cNvPr>
          <p:cNvSpPr txBox="1"/>
          <p:nvPr/>
        </p:nvSpPr>
        <p:spPr>
          <a:xfrm>
            <a:off x="3727780" y="3619653"/>
            <a:ext cx="965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GRAPHITE 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14154GGY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85C527-6F2A-4E46-952E-BFC94D75DA61}"/>
              </a:ext>
            </a:extLst>
          </p:cNvPr>
          <p:cNvGrpSpPr/>
          <p:nvPr/>
        </p:nvGrpSpPr>
        <p:grpSpPr>
          <a:xfrm>
            <a:off x="0" y="25747"/>
            <a:ext cx="1579412" cy="450429"/>
            <a:chOff x="1296" y="0"/>
            <a:chExt cx="1579412" cy="450429"/>
          </a:xfrm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37422132-C49E-43CA-B373-2044FB17E99F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8" name="Arrow: Chevron 4">
              <a:extLst>
                <a:ext uri="{FF2B5EF4-FFF2-40B4-BE49-F238E27FC236}">
                  <a16:creationId xmlns:a16="http://schemas.microsoft.com/office/drawing/2014/main" id="{18652DED-31BE-4AAA-96E5-398A3C4AB494}"/>
                </a:ext>
              </a:extLst>
            </p:cNvPr>
            <p:cNvSpPr txBox="1"/>
            <p:nvPr/>
          </p:nvSpPr>
          <p:spPr>
            <a:xfrm>
              <a:off x="247209" y="0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6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Flora Neo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4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286BC1-AB64-44F4-ABCF-EECF80D9DD71}"/>
              </a:ext>
            </a:extLst>
          </p:cNvPr>
          <p:cNvGrpSpPr/>
          <p:nvPr/>
        </p:nvGrpSpPr>
        <p:grpSpPr>
          <a:xfrm>
            <a:off x="1411798" y="25747"/>
            <a:ext cx="1579412" cy="371197"/>
            <a:chOff x="1422767" y="0"/>
            <a:chExt cx="1579412" cy="371197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BE74E9AF-87DD-464C-80F6-3F0D6D14EDC5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1" name="Arrow: Chevron 6">
              <a:extLst>
                <a:ext uri="{FF2B5EF4-FFF2-40B4-BE49-F238E27FC236}">
                  <a16:creationId xmlns:a16="http://schemas.microsoft.com/office/drawing/2014/main" id="{B82B50DF-5FAE-4DEF-8E11-511BAC0F8724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4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TPW - NS</a:t>
              </a:r>
              <a:endParaRPr lang="en-IN" sz="14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D31C229-16E8-4A68-972E-D4BA37BB7D4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22</a:t>
            </a:fld>
            <a:endParaRPr lang="en-I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A23892-0121-4A44-AF36-3272AF0C0699}"/>
              </a:ext>
            </a:extLst>
          </p:cNvPr>
          <p:cNvGrpSpPr/>
          <p:nvPr/>
        </p:nvGrpSpPr>
        <p:grpSpPr>
          <a:xfrm>
            <a:off x="156872" y="5331362"/>
            <a:ext cx="1346521" cy="1305318"/>
            <a:chOff x="1468869" y="4300190"/>
            <a:chExt cx="1346521" cy="1305318"/>
          </a:xfrm>
        </p:grpSpPr>
        <p:pic>
          <p:nvPicPr>
            <p:cNvPr id="25" name="Picture 24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16E89406-2B53-43D1-91DC-9C503A567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62A9A070-474E-49EE-A2D4-F3EF8D5AA687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57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34214-7053-421C-A84E-3B67E602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108" y="1426802"/>
            <a:ext cx="1585097" cy="3176291"/>
          </a:xfrm>
          <a:prstGeom prst="rect">
            <a:avLst/>
          </a:prstGeom>
        </p:spPr>
      </p:pic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7B6A3848-ED53-44A0-96AC-88A4F5887AB0}"/>
              </a:ext>
            </a:extLst>
          </p:cNvPr>
          <p:cNvSpPr/>
          <p:nvPr/>
        </p:nvSpPr>
        <p:spPr>
          <a:xfrm>
            <a:off x="2837774" y="25747"/>
            <a:ext cx="1579412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B625E40-E578-4285-95B7-51D8FA99F2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IN" sz="180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EA42F9-0D85-4C1D-8584-479D13BE6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34863"/>
              </p:ext>
            </p:extLst>
          </p:nvPr>
        </p:nvGraphicFramePr>
        <p:xfrm>
          <a:off x="7325710" y="567559"/>
          <a:ext cx="4581081" cy="359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82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82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Durable Powder coated finish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187875"/>
                  </a:ext>
                </a:extLst>
              </a:tr>
              <a:tr h="38282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Heavy duty motor for longer life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82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6732290"/>
                  </a:ext>
                </a:extLst>
              </a:tr>
              <a:tr h="38282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Aerodynamic blades give high air thrust 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3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Powerful motor for high air delivery even at low voltage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3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Vibration free operation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3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3-Speed rotary switch control 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256791"/>
                  </a:ext>
                </a:extLst>
              </a:tr>
              <a:tr h="3873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Height adjustable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88826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E98FF1-0AE8-4196-9857-3B4BC052B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691584"/>
              </p:ext>
            </p:extLst>
          </p:nvPr>
        </p:nvGraphicFramePr>
        <p:xfrm>
          <a:off x="5245769" y="4298889"/>
          <a:ext cx="6661024" cy="1361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15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823455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864222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47697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2689221">
                  <a:extLst>
                    <a:ext uri="{9D8B030D-6E8A-4147-A177-3AD203B41FA5}">
                      <a16:colId xmlns:a16="http://schemas.microsoft.com/office/drawing/2014/main" val="3266691346"/>
                    </a:ext>
                  </a:extLst>
                </a:gridCol>
              </a:tblGrid>
              <a:tr h="76007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60172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 (Motor Packing)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1-in-1 (Accessories Packing)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342413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A4878764-2EB8-47EF-860F-AA0BF3819CDB}"/>
              </a:ext>
            </a:extLst>
          </p:cNvPr>
          <p:cNvGrpSpPr/>
          <p:nvPr/>
        </p:nvGrpSpPr>
        <p:grpSpPr>
          <a:xfrm>
            <a:off x="0" y="-6525"/>
            <a:ext cx="1579412" cy="450429"/>
            <a:chOff x="1296" y="-32272"/>
            <a:chExt cx="1579412" cy="45042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9F6A7612-8C63-412D-9E23-054BFB6B009F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48F5A313-CB81-4C40-AF1D-2253B6AAC91A}"/>
                </a:ext>
              </a:extLst>
            </p:cNvPr>
            <p:cNvSpPr txBox="1"/>
            <p:nvPr/>
          </p:nvSpPr>
          <p:spPr>
            <a:xfrm>
              <a:off x="299036" y="-32272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 err="1">
                  <a:latin typeface="Meiryo UI" panose="020B0604030504040204" pitchFamily="34" charset="-128"/>
                  <a:ea typeface="Meiryo UI" panose="020B0604030504040204" pitchFamily="34" charset="-128"/>
                </a:rPr>
                <a:t>Farrata</a:t>
              </a:r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 FP-03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CE439D-CED8-4DCE-94BC-E6114FEDC5E4}"/>
              </a:ext>
            </a:extLst>
          </p:cNvPr>
          <p:cNvGrpSpPr/>
          <p:nvPr/>
        </p:nvGrpSpPr>
        <p:grpSpPr>
          <a:xfrm>
            <a:off x="1411006" y="25747"/>
            <a:ext cx="1579412" cy="371197"/>
            <a:chOff x="1422767" y="0"/>
            <a:chExt cx="1579412" cy="37119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54D0E472-B566-4E08-A3EE-D8D98D09CE8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6">
              <a:extLst>
                <a:ext uri="{FF2B5EF4-FFF2-40B4-BE49-F238E27FC236}">
                  <a16:creationId xmlns:a16="http://schemas.microsoft.com/office/drawing/2014/main" id="{5E7B22C8-4721-4C06-81BC-44C61295E026}"/>
                </a:ext>
              </a:extLst>
            </p:cNvPr>
            <p:cNvSpPr txBox="1"/>
            <p:nvPr/>
          </p:nvSpPr>
          <p:spPr>
            <a:xfrm>
              <a:off x="170584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IN" sz="1200" dirty="0" err="1">
                  <a:latin typeface="Meiryo UI" panose="020B0604030504040204" pitchFamily="34" charset="-128"/>
                  <a:ea typeface="Meiryo UI" panose="020B0604030504040204" pitchFamily="34" charset="-128"/>
                </a:rPr>
                <a:t>Farrata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1332382-65D6-408B-94C6-28497692A2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23</a:t>
            </a:fld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693581-710A-4BD7-83A6-3F5D83310858}"/>
              </a:ext>
            </a:extLst>
          </p:cNvPr>
          <p:cNvSpPr txBox="1"/>
          <p:nvPr/>
        </p:nvSpPr>
        <p:spPr>
          <a:xfrm>
            <a:off x="3007097" y="4603203"/>
            <a:ext cx="1197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14199GY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</a:t>
            </a:r>
          </a:p>
        </p:txBody>
      </p:sp>
      <p:sp>
        <p:nvSpPr>
          <p:cNvPr id="24" name="Arrow: Chevron 8">
            <a:extLst>
              <a:ext uri="{FF2B5EF4-FFF2-40B4-BE49-F238E27FC236}">
                <a16:creationId xmlns:a16="http://schemas.microsoft.com/office/drawing/2014/main" id="{E1B536C6-863A-4F98-A2EE-C86D362EDCEA}"/>
              </a:ext>
            </a:extLst>
          </p:cNvPr>
          <p:cNvSpPr txBox="1"/>
          <p:nvPr/>
        </p:nvSpPr>
        <p:spPr>
          <a:xfrm>
            <a:off x="2855664" y="42866"/>
            <a:ext cx="1579412" cy="3394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06" tIns="16002" rIns="16002" bIns="16002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2" name="Picture 21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326606F8-70A2-48FE-AADA-9AC0FAC33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1" y="5446477"/>
            <a:ext cx="923197" cy="665288"/>
          </a:xfrm>
          <a:prstGeom prst="rect">
            <a:avLst/>
          </a:prstGeom>
        </p:spPr>
      </p:pic>
      <p:pic>
        <p:nvPicPr>
          <p:cNvPr id="28" name="Picture 27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CE4329F9-8FE6-4287-BE11-5988F8422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33" y="5320814"/>
            <a:ext cx="1371521" cy="136179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4F7376-CC3D-4CC8-B5EC-2E408513305B}"/>
              </a:ext>
            </a:extLst>
          </p:cNvPr>
          <p:cNvSpPr txBox="1"/>
          <p:nvPr/>
        </p:nvSpPr>
        <p:spPr>
          <a:xfrm>
            <a:off x="828428" y="4649370"/>
            <a:ext cx="1197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14199BK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BBE207A-7875-46C4-8D3F-F523AF960A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609" y="3658208"/>
            <a:ext cx="418596" cy="406928"/>
          </a:xfrm>
          <a:prstGeom prst="rect">
            <a:avLst/>
          </a:prstGeom>
        </p:spPr>
      </p:pic>
      <p:pic>
        <p:nvPicPr>
          <p:cNvPr id="34" name="Picture 33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58FA18C8-8019-4C1A-B7FD-4D0BA4B96C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092" y="-36151"/>
            <a:ext cx="528054" cy="418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505CE-2806-43B1-9E24-291042C64E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444" y="1426802"/>
            <a:ext cx="1579001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76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C657384-1CBD-4CA3-BF81-B5A1D816E2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IN" sz="180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50EF2E-A185-447D-AC16-9AA3156FF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614143"/>
              </p:ext>
            </p:extLst>
          </p:nvPr>
        </p:nvGraphicFramePr>
        <p:xfrm>
          <a:off x="6004304" y="4702536"/>
          <a:ext cx="5817206" cy="1331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938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77801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16711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61378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61378">
                  <a:extLst>
                    <a:ext uri="{9D8B030D-6E8A-4147-A177-3AD203B41FA5}">
                      <a16:colId xmlns:a16="http://schemas.microsoft.com/office/drawing/2014/main" val="3266691346"/>
                    </a:ext>
                  </a:extLst>
                </a:gridCol>
              </a:tblGrid>
              <a:tr h="805182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(In 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2655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70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34241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FFAFAB-9EBF-476D-8C7B-61847FC1B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606852"/>
              </p:ext>
            </p:extLst>
          </p:nvPr>
        </p:nvGraphicFramePr>
        <p:xfrm>
          <a:off x="7686735" y="580187"/>
          <a:ext cx="4316627" cy="2848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77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58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Ideal for ceiling mount</a:t>
                      </a:r>
                      <a:r>
                        <a:rPr lang="en-US" sz="1200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in low height areas.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58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Rotating</a:t>
                      </a:r>
                      <a:r>
                        <a:rPr kumimoji="1" lang="en-US" sz="1200" kern="1200" baseline="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Grill</a:t>
                      </a:r>
                      <a:endParaRPr kumimoji="1"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2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High Speed Motor</a:t>
                      </a:r>
                      <a:endParaRPr kumimoji="1"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3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fuse for extra safety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31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17451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B870AEB-C3C2-4EBF-8396-AF2591B967EF}"/>
              </a:ext>
            </a:extLst>
          </p:cNvPr>
          <p:cNvSpPr txBox="1"/>
          <p:nvPr/>
        </p:nvSpPr>
        <p:spPr>
          <a:xfrm>
            <a:off x="2347903" y="4297854"/>
            <a:ext cx="2179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14092WH</a:t>
            </a:r>
          </a:p>
        </p:txBody>
      </p:sp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5293B6B9-07B2-46C2-8812-02F132FAC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958" y="624354"/>
            <a:ext cx="3964721" cy="365335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276E0DC-4C92-4C83-A650-23F024751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12" y="4983489"/>
            <a:ext cx="2665268" cy="14362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AEF558-5F63-454F-81AB-CB6217C3D4E2}"/>
              </a:ext>
            </a:extLst>
          </p:cNvPr>
          <p:cNvGrpSpPr/>
          <p:nvPr/>
        </p:nvGrpSpPr>
        <p:grpSpPr>
          <a:xfrm>
            <a:off x="1306697" y="25747"/>
            <a:ext cx="1579412" cy="371197"/>
            <a:chOff x="1422767" y="0"/>
            <a:chExt cx="1579412" cy="371197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232BF91E-F69B-4D1B-B8E1-A73594A1AC03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4" name="Arrow: Chevron 6">
              <a:extLst>
                <a:ext uri="{FF2B5EF4-FFF2-40B4-BE49-F238E27FC236}">
                  <a16:creationId xmlns:a16="http://schemas.microsoft.com/office/drawing/2014/main" id="{5BD75C4B-6B1F-417F-8212-F0A94ED2BCE8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Cabin Fan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7BFF06-CF75-4ED2-B45C-2799183F3864}"/>
              </a:ext>
            </a:extLst>
          </p:cNvPr>
          <p:cNvGrpSpPr/>
          <p:nvPr/>
        </p:nvGrpSpPr>
        <p:grpSpPr>
          <a:xfrm>
            <a:off x="0" y="0"/>
            <a:ext cx="1579412" cy="450429"/>
            <a:chOff x="1296" y="-23646"/>
            <a:chExt cx="1579412" cy="450429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1D027136-97CC-41DF-A7D2-889076B49159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id="{0FFF6CA3-A733-4C3E-BA21-F4A5561AC5E6}"/>
                </a:ext>
              </a:extLst>
            </p:cNvPr>
            <p:cNvSpPr txBox="1"/>
            <p:nvPr/>
          </p:nvSpPr>
          <p:spPr>
            <a:xfrm>
              <a:off x="186894" y="-23646"/>
              <a:ext cx="1329520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kern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OPTIO MINI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3DCB05-42CD-4DA4-BEF8-33546FFA8AA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24</a:t>
            </a:fld>
            <a:endParaRPr lang="en-I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687BA5-4724-4BBB-BF8B-D5AE0A050F22}"/>
              </a:ext>
            </a:extLst>
          </p:cNvPr>
          <p:cNvGrpSpPr/>
          <p:nvPr/>
        </p:nvGrpSpPr>
        <p:grpSpPr>
          <a:xfrm>
            <a:off x="47292" y="5052029"/>
            <a:ext cx="1346521" cy="1305318"/>
            <a:chOff x="1468869" y="4300190"/>
            <a:chExt cx="1346521" cy="1305318"/>
          </a:xfrm>
        </p:grpSpPr>
        <p:pic>
          <p:nvPicPr>
            <p:cNvPr id="21" name="Picture 20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D1B9E10B-E501-4292-8B24-2A7323B8C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5A852F95-9DC2-4701-AE81-7C5B6AE46D60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23" name="Picture 22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39119F34-A96B-46BF-9ED7-3EA93B66C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102" y="5368986"/>
            <a:ext cx="923197" cy="6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7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4D9692E-848B-435B-93B9-7D754F032C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IN" sz="180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FE8E2E-44EE-4A43-9F68-46597323B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522211"/>
              </p:ext>
            </p:extLst>
          </p:nvPr>
        </p:nvGraphicFramePr>
        <p:xfrm>
          <a:off x="5868103" y="4875766"/>
          <a:ext cx="6135259" cy="1216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544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24219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77766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22487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224876">
                  <a:extLst>
                    <a:ext uri="{9D8B030D-6E8A-4147-A177-3AD203B41FA5}">
                      <a16:colId xmlns:a16="http://schemas.microsoft.com/office/drawing/2014/main" val="3266691346"/>
                    </a:ext>
                  </a:extLst>
                </a:gridCol>
              </a:tblGrid>
              <a:tr h="711687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(In 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34241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04A7A5-3419-45DB-9182-9AABD1F04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768206"/>
              </p:ext>
            </p:extLst>
          </p:nvPr>
        </p:nvGraphicFramePr>
        <p:xfrm>
          <a:off x="7686735" y="585647"/>
          <a:ext cx="4316627" cy="3874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77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583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IN" altLang="ja-JP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Portable &amp; Light weight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583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IN" altLang="ja-JP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Adjustable positioning.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241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IN" altLang="ja-JP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Multi-purpose fan which can be used on Table or Wall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31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High </a:t>
                      </a:r>
                      <a:r>
                        <a:rPr lang="en-IN" sz="1200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</a:t>
                      </a: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Speed motor for good air delivery.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31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Thermal Overload Protector for safety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256791"/>
                  </a:ext>
                </a:extLst>
              </a:tr>
              <a:tr h="47831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 Speed Rotary switch control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3904422"/>
                  </a:ext>
                </a:extLst>
              </a:tr>
              <a:tr h="478316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365966"/>
                  </a:ext>
                </a:extLst>
              </a:tr>
            </a:tbl>
          </a:graphicData>
        </a:graphic>
      </p:graphicFrame>
      <p:pic>
        <p:nvPicPr>
          <p:cNvPr id="7" name="Picture 6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BAD603AA-5400-4F36-939C-B7EA3B7F1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456" y="5327775"/>
            <a:ext cx="1146080" cy="807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 descr="A white fan on a white background&#10;&#10;Description automatically generated">
            <a:extLst>
              <a:ext uri="{FF2B5EF4-FFF2-40B4-BE49-F238E27FC236}">
                <a16:creationId xmlns:a16="http://schemas.microsoft.com/office/drawing/2014/main" id="{C46EFF3A-A5E2-48C1-B0C1-BAE23490D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69" y="639665"/>
            <a:ext cx="2568684" cy="3361765"/>
          </a:xfrm>
          <a:prstGeom prst="rect">
            <a:avLst/>
          </a:prstGeom>
        </p:spPr>
      </p:pic>
      <p:pic>
        <p:nvPicPr>
          <p:cNvPr id="9" name="Picture 8" descr="A blue and white fan&#10;&#10;Description automatically generated">
            <a:extLst>
              <a:ext uri="{FF2B5EF4-FFF2-40B4-BE49-F238E27FC236}">
                <a16:creationId xmlns:a16="http://schemas.microsoft.com/office/drawing/2014/main" id="{D9E96C59-3941-4D14-9BA8-7CEC55E98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31" y="692584"/>
            <a:ext cx="2487168" cy="3244698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E2C6DA97-BFC5-4E11-A84F-017EE6EEF410}"/>
              </a:ext>
            </a:extLst>
          </p:cNvPr>
          <p:cNvSpPr txBox="1"/>
          <p:nvPr/>
        </p:nvSpPr>
        <p:spPr>
          <a:xfrm>
            <a:off x="1823309" y="4029690"/>
            <a:ext cx="10312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rPr>
              <a:t>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rPr>
              <a:t>14178BL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BC468C1F-ACB5-40F2-BC33-42110209802C}"/>
              </a:ext>
            </a:extLst>
          </p:cNvPr>
          <p:cNvSpPr txBox="1"/>
          <p:nvPr/>
        </p:nvSpPr>
        <p:spPr>
          <a:xfrm>
            <a:off x="4614413" y="4029689"/>
            <a:ext cx="11602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rPr>
              <a:t>14178WH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2081BD-3D63-4108-AAF2-E6C0545E7CCD}"/>
              </a:ext>
            </a:extLst>
          </p:cNvPr>
          <p:cNvGrpSpPr/>
          <p:nvPr/>
        </p:nvGrpSpPr>
        <p:grpSpPr>
          <a:xfrm>
            <a:off x="1275167" y="25747"/>
            <a:ext cx="1579412" cy="371197"/>
            <a:chOff x="1422767" y="0"/>
            <a:chExt cx="1579412" cy="371197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304442EC-727E-4AF4-96A8-0399E0575416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5" name="Arrow: Chevron 6">
              <a:extLst>
                <a:ext uri="{FF2B5EF4-FFF2-40B4-BE49-F238E27FC236}">
                  <a16:creationId xmlns:a16="http://schemas.microsoft.com/office/drawing/2014/main" id="{1340CD8F-A36C-4897-9A3A-037151C483E8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Personal Fan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C4073C-5058-48DC-B1DB-09CA3D37B536}"/>
              </a:ext>
            </a:extLst>
          </p:cNvPr>
          <p:cNvGrpSpPr/>
          <p:nvPr/>
        </p:nvGrpSpPr>
        <p:grpSpPr>
          <a:xfrm>
            <a:off x="0" y="0"/>
            <a:ext cx="1579412" cy="450429"/>
            <a:chOff x="1296" y="-23646"/>
            <a:chExt cx="1579412" cy="450429"/>
          </a:xfrm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7B6BA11E-D539-4425-8510-BFBBC524815D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8" name="Arrow: Chevron 4">
              <a:extLst>
                <a:ext uri="{FF2B5EF4-FFF2-40B4-BE49-F238E27FC236}">
                  <a16:creationId xmlns:a16="http://schemas.microsoft.com/office/drawing/2014/main" id="{87D64238-C75F-4236-AF44-F89D7DFBDD5A}"/>
                </a:ext>
              </a:extLst>
            </p:cNvPr>
            <p:cNvSpPr txBox="1"/>
            <p:nvPr/>
          </p:nvSpPr>
          <p:spPr>
            <a:xfrm>
              <a:off x="186894" y="-23646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OPTIO MINI</a:t>
              </a:r>
            </a:p>
          </p:txBody>
        </p:sp>
      </p:grpSp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1CC3EC7-D560-4004-B6B1-C160D4ACF8A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25</a:t>
            </a:fld>
            <a:endParaRPr lang="en-I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71949D-9D11-4EA9-A396-42163E3AEBAE}"/>
              </a:ext>
            </a:extLst>
          </p:cNvPr>
          <p:cNvGrpSpPr/>
          <p:nvPr/>
        </p:nvGrpSpPr>
        <p:grpSpPr>
          <a:xfrm>
            <a:off x="185598" y="5297340"/>
            <a:ext cx="1346521" cy="1305318"/>
            <a:chOff x="1468869" y="4300190"/>
            <a:chExt cx="1346521" cy="1305318"/>
          </a:xfrm>
        </p:grpSpPr>
        <p:pic>
          <p:nvPicPr>
            <p:cNvPr id="22" name="Picture 21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1FBB530C-DD64-48A4-B007-D574FFF6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192B98EE-7674-405E-9038-9D741C175D36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24" name="Picture 23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E65C5640-4053-4BE3-8926-A775A0239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429" y="5284711"/>
            <a:ext cx="1120132" cy="8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84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D6767-2FDE-D89A-5826-1ADBFF40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A95FA7-D7E9-DB2F-6524-8CCEF6FE45EB}"/>
              </a:ext>
            </a:extLst>
          </p:cNvPr>
          <p:cNvGraphicFramePr>
            <a:graphicFrameLocks noGrp="1"/>
          </p:cNvGraphicFramePr>
          <p:nvPr/>
        </p:nvGraphicFramePr>
        <p:xfrm>
          <a:off x="5905905" y="3562524"/>
          <a:ext cx="6119127" cy="1062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216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238931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7466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22165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22165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588924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7310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28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B21D25-9203-4761-CC0E-706CEB39935A}"/>
              </a:ext>
            </a:extLst>
          </p:cNvPr>
          <p:cNvGraphicFramePr>
            <a:graphicFrameLocks noGrp="1"/>
          </p:cNvGraphicFramePr>
          <p:nvPr/>
        </p:nvGraphicFramePr>
        <p:xfrm>
          <a:off x="7472855" y="579380"/>
          <a:ext cx="4611195" cy="2750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1195">
                  <a:extLst>
                    <a:ext uri="{9D8B030D-6E8A-4147-A177-3AD203B41FA5}">
                      <a16:colId xmlns:a16="http://schemas.microsoft.com/office/drawing/2014/main" val="2545564687"/>
                    </a:ext>
                  </a:extLst>
                </a:gridCol>
              </a:tblGrid>
              <a:tr h="550146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1844812"/>
                  </a:ext>
                </a:extLst>
              </a:tr>
              <a:tr h="55014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Portable &amp; Light Weight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546340984"/>
                  </a:ext>
                </a:extLst>
              </a:tr>
              <a:tr h="55014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Manually Adjustable Angle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476968449"/>
                  </a:ext>
                </a:extLst>
              </a:tr>
              <a:tr h="55014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Multi- Purpose fan which can be used on a Table or Wall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IN" sz="1200" b="0" u="none" strike="noStrike" kern="1200" baseline="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attractive dual tone design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2377053531"/>
                  </a:ext>
                </a:extLst>
              </a:tr>
              <a:tr h="550146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High speed fan(3 Speed)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28570021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A7F3031-E1A6-6BF3-52A7-3CE998C001F8}"/>
              </a:ext>
            </a:extLst>
          </p:cNvPr>
          <p:cNvSpPr txBox="1"/>
          <p:nvPr/>
        </p:nvSpPr>
        <p:spPr>
          <a:xfrm>
            <a:off x="2424153" y="4752308"/>
            <a:ext cx="1223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14085GY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17C6D-15B2-4A0E-74FC-D4BFF6C2D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001" y="775137"/>
            <a:ext cx="2747158" cy="397717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7BB5E0E-B75C-2DD1-D164-E2017C4A6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946" y="5191939"/>
            <a:ext cx="2665268" cy="14362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FFBDC5-869F-5988-21CA-003B9A55F2E9}"/>
              </a:ext>
            </a:extLst>
          </p:cNvPr>
          <p:cNvGrpSpPr/>
          <p:nvPr/>
        </p:nvGrpSpPr>
        <p:grpSpPr>
          <a:xfrm>
            <a:off x="0" y="2101"/>
            <a:ext cx="1579412" cy="450429"/>
            <a:chOff x="1296" y="-23646"/>
            <a:chExt cx="1579412" cy="450429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FAE4B57D-5257-E61C-A89D-62C2285A5BAD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" name="Arrow: Chevron 4">
              <a:extLst>
                <a:ext uri="{FF2B5EF4-FFF2-40B4-BE49-F238E27FC236}">
                  <a16:creationId xmlns:a16="http://schemas.microsoft.com/office/drawing/2014/main" id="{5614552D-3571-F706-1D1D-BBFE5B1140BA}"/>
                </a:ext>
              </a:extLst>
            </p:cNvPr>
            <p:cNvSpPr txBox="1"/>
            <p:nvPr/>
          </p:nvSpPr>
          <p:spPr>
            <a:xfrm>
              <a:off x="186894" y="-23646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600"/>
                <a:t>Grestar</a:t>
              </a:r>
              <a:endParaRPr lang="en-IN" sz="1600"/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lang="en-IN" sz="400" kern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3550CD-D505-66FC-081B-23B34C1A91DA}"/>
              </a:ext>
            </a:extLst>
          </p:cNvPr>
          <p:cNvGrpSpPr/>
          <p:nvPr/>
        </p:nvGrpSpPr>
        <p:grpSpPr>
          <a:xfrm>
            <a:off x="1275167" y="25747"/>
            <a:ext cx="1579412" cy="371197"/>
            <a:chOff x="1422767" y="0"/>
            <a:chExt cx="1579412" cy="371197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41FEAEC5-A528-A097-1963-8419CEA2F1A9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4" name="Arrow: Chevron 6">
              <a:extLst>
                <a:ext uri="{FF2B5EF4-FFF2-40B4-BE49-F238E27FC236}">
                  <a16:creationId xmlns:a16="http://schemas.microsoft.com/office/drawing/2014/main" id="{2B06A3FE-4094-CA0C-77D0-07C7E68DE9C2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Personal Fan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1F33F4-A7A0-110E-EBB9-F663F324218E}"/>
              </a:ext>
            </a:extLst>
          </p:cNvPr>
          <p:cNvGrpSpPr/>
          <p:nvPr/>
        </p:nvGrpSpPr>
        <p:grpSpPr>
          <a:xfrm>
            <a:off x="0" y="0"/>
            <a:ext cx="1579412" cy="450429"/>
            <a:chOff x="1296" y="-23646"/>
            <a:chExt cx="1579412" cy="450429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1F837F07-8A25-D057-2F57-286E3F6405B5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id="{B395CFAE-8933-A3F1-DBE7-9A6BE83B4A12}"/>
                </a:ext>
              </a:extLst>
            </p:cNvPr>
            <p:cNvSpPr txBox="1"/>
            <p:nvPr/>
          </p:nvSpPr>
          <p:spPr>
            <a:xfrm>
              <a:off x="186894" y="-23646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dirty="0" err="1">
                  <a:latin typeface="Meiryo UI" panose="020B0604030504040204" pitchFamily="34" charset="-128"/>
                  <a:ea typeface="Meiryo UI" panose="020B0604030504040204" pitchFamily="34" charset="-128"/>
                </a:rPr>
                <a:t>Grestar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8" name="Slide Number Placeholder 18">
            <a:extLst>
              <a:ext uri="{FF2B5EF4-FFF2-40B4-BE49-F238E27FC236}">
                <a16:creationId xmlns:a16="http://schemas.microsoft.com/office/drawing/2014/main" id="{BD7C7142-D7BB-BCAE-8BB3-AA69F009707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26</a:t>
            </a:fld>
            <a:endParaRPr lang="en-IN"/>
          </a:p>
        </p:txBody>
      </p:sp>
      <p:pic>
        <p:nvPicPr>
          <p:cNvPr id="19" name="Picture 18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3B9F9DE0-8DE7-35FE-A3BF-D7A4CC18D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B0AB7F0-B345-6318-9EB1-1F337F099C05}"/>
              </a:ext>
            </a:extLst>
          </p:cNvPr>
          <p:cNvGrpSpPr/>
          <p:nvPr/>
        </p:nvGrpSpPr>
        <p:grpSpPr>
          <a:xfrm>
            <a:off x="232891" y="5322904"/>
            <a:ext cx="1346521" cy="1305318"/>
            <a:chOff x="1468869" y="4300190"/>
            <a:chExt cx="1346521" cy="1305318"/>
          </a:xfrm>
        </p:grpSpPr>
        <p:pic>
          <p:nvPicPr>
            <p:cNvPr id="21" name="Picture 20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2DA8E962-1103-051F-2D06-03970227D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7E3FFAEE-2234-5ADC-08B8-76B58EF7C097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862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EDC643A-9802-4FD9-825B-C829407FE7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IN" sz="180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CAAB7C-705B-44FF-8B98-333351745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33502"/>
              </p:ext>
            </p:extLst>
          </p:nvPr>
        </p:nvGraphicFramePr>
        <p:xfrm>
          <a:off x="6349910" y="4729656"/>
          <a:ext cx="5685218" cy="115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711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51078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91373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35028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35028">
                  <a:extLst>
                    <a:ext uri="{9D8B030D-6E8A-4147-A177-3AD203B41FA5}">
                      <a16:colId xmlns:a16="http://schemas.microsoft.com/office/drawing/2014/main" val="3266691346"/>
                    </a:ext>
                  </a:extLst>
                </a:gridCol>
              </a:tblGrid>
              <a:tr h="642909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(In 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1647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34241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17D6D6-45AA-431D-88B3-0B29F8B7B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720124"/>
              </p:ext>
            </p:extLst>
          </p:nvPr>
        </p:nvGraphicFramePr>
        <p:xfrm>
          <a:off x="7718500" y="572670"/>
          <a:ext cx="4316627" cy="3327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6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77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583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IN" altLang="ja-JP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High-speed motor.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583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IN" altLang="ja-JP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Adjustable positioning.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241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IN" altLang="ja-JP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Table mounted or Wall mounting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31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High </a:t>
                      </a:r>
                      <a:r>
                        <a:rPr lang="en-IN" sz="1200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</a:t>
                      </a: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Speed motor for good air delivery.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31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Thermal Fuse for extra Safety.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256791"/>
                  </a:ext>
                </a:extLst>
              </a:tr>
              <a:tr h="478316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14806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4172E6-F75D-4D15-B298-9830EA2CFE65}"/>
              </a:ext>
            </a:extLst>
          </p:cNvPr>
          <p:cNvSpPr txBox="1"/>
          <p:nvPr/>
        </p:nvSpPr>
        <p:spPr>
          <a:xfrm>
            <a:off x="789705" y="4155441"/>
            <a:ext cx="2179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14002BU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1F612-8031-45D3-8695-B491A4476F54}"/>
              </a:ext>
            </a:extLst>
          </p:cNvPr>
          <p:cNvSpPr txBox="1"/>
          <p:nvPr/>
        </p:nvSpPr>
        <p:spPr>
          <a:xfrm>
            <a:off x="3764809" y="4065029"/>
            <a:ext cx="2179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14002GY</a:t>
            </a:r>
          </a:p>
        </p:txBody>
      </p:sp>
      <p:pic>
        <p:nvPicPr>
          <p:cNvPr id="8" name="Picture 7" descr="A picture containing device, fan&#10;&#10;Description automatically generated">
            <a:extLst>
              <a:ext uri="{FF2B5EF4-FFF2-40B4-BE49-F238E27FC236}">
                <a16:creationId xmlns:a16="http://schemas.microsoft.com/office/drawing/2014/main" id="{B50DBB9E-DFDE-4C3F-A927-6A718576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90" y="682993"/>
            <a:ext cx="2928474" cy="3371065"/>
          </a:xfrm>
          <a:prstGeom prst="rect">
            <a:avLst/>
          </a:prstGeom>
        </p:spPr>
      </p:pic>
      <p:pic>
        <p:nvPicPr>
          <p:cNvPr id="9" name="Picture 8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E09EB906-CA22-4B33-8BF6-6CDD76E4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050" y="682993"/>
            <a:ext cx="2790860" cy="3371065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94D9689-BE48-4902-8F8C-2D524B5C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504" y="4844586"/>
            <a:ext cx="2665268" cy="14362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5399B4B-712F-4DB8-9B73-058FBC3688B1}"/>
              </a:ext>
            </a:extLst>
          </p:cNvPr>
          <p:cNvGrpSpPr/>
          <p:nvPr/>
        </p:nvGrpSpPr>
        <p:grpSpPr>
          <a:xfrm>
            <a:off x="1275167" y="25747"/>
            <a:ext cx="1579412" cy="371197"/>
            <a:chOff x="1422767" y="0"/>
            <a:chExt cx="1579412" cy="371197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5324AC2E-421A-456D-BD09-2AEE481E9EF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5" name="Arrow: Chevron 6">
              <a:extLst>
                <a:ext uri="{FF2B5EF4-FFF2-40B4-BE49-F238E27FC236}">
                  <a16:creationId xmlns:a16="http://schemas.microsoft.com/office/drawing/2014/main" id="{77F288DB-3A55-4A8C-81CF-556957C7FCC9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Personal Fan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F17FA9-888B-4F84-812B-B118509036D0}"/>
              </a:ext>
            </a:extLst>
          </p:cNvPr>
          <p:cNvGrpSpPr/>
          <p:nvPr/>
        </p:nvGrpSpPr>
        <p:grpSpPr>
          <a:xfrm>
            <a:off x="0" y="0"/>
            <a:ext cx="1579412" cy="450429"/>
            <a:chOff x="1296" y="-23646"/>
            <a:chExt cx="1579412" cy="450429"/>
          </a:xfrm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EA7E9154-803D-46FD-831F-CBB171F224E3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8" name="Arrow: Chevron 4">
              <a:extLst>
                <a:ext uri="{FF2B5EF4-FFF2-40B4-BE49-F238E27FC236}">
                  <a16:creationId xmlns:a16="http://schemas.microsoft.com/office/drawing/2014/main" id="{3BEA0925-4BE1-4112-AD42-9FDE651A135D}"/>
                </a:ext>
              </a:extLst>
            </p:cNvPr>
            <p:cNvSpPr txBox="1"/>
            <p:nvPr/>
          </p:nvSpPr>
          <p:spPr>
            <a:xfrm>
              <a:off x="186894" y="-23646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MINEO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0992B2AB-C33A-455C-8BA0-FAA870E382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27</a:t>
            </a:fld>
            <a:endParaRPr lang="en-I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678ABE-695D-4799-BAB9-78ABF62D166F}"/>
              </a:ext>
            </a:extLst>
          </p:cNvPr>
          <p:cNvGrpSpPr/>
          <p:nvPr/>
        </p:nvGrpSpPr>
        <p:grpSpPr>
          <a:xfrm>
            <a:off x="232891" y="4975551"/>
            <a:ext cx="1346521" cy="1305318"/>
            <a:chOff x="1468869" y="4300190"/>
            <a:chExt cx="1346521" cy="1305318"/>
          </a:xfrm>
        </p:grpSpPr>
        <p:pic>
          <p:nvPicPr>
            <p:cNvPr id="22" name="Picture 21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D3F58386-1060-43B4-A67B-DC5466AA6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E2133C57-0CB4-4B2E-958C-8645967793BD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24" name="Picture 23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CD45B9FB-B29E-4A06-827D-A08E867759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72" y="5064552"/>
            <a:ext cx="923197" cy="6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24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14CEF4-E82A-472C-897E-19FDB6BCC888}"/>
              </a:ext>
            </a:extLst>
          </p:cNvPr>
          <p:cNvGraphicFramePr>
            <a:graphicFrameLocks noGrp="1"/>
          </p:cNvGraphicFramePr>
          <p:nvPr/>
        </p:nvGraphicFramePr>
        <p:xfrm>
          <a:off x="5010434" y="4476411"/>
          <a:ext cx="707383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726">
                  <a:extLst>
                    <a:ext uri="{9D8B030D-6E8A-4147-A177-3AD203B41FA5}">
                      <a16:colId xmlns:a16="http://schemas.microsoft.com/office/drawing/2014/main" val="3676998660"/>
                    </a:ext>
                  </a:extLst>
                </a:gridCol>
                <a:gridCol w="1145536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8731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25732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70762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70762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42615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0206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13979 WH/BK/IV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0206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13980 WH/BK/IV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313211"/>
                  </a:ext>
                </a:extLst>
              </a:tr>
              <a:tr h="302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13981 WH/BK/IV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49673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A106168-CB25-4500-9A1F-049C88531CD8}"/>
              </a:ext>
            </a:extLst>
          </p:cNvPr>
          <p:cNvSpPr txBox="1"/>
          <p:nvPr/>
        </p:nvSpPr>
        <p:spPr>
          <a:xfrm>
            <a:off x="850020" y="3222236"/>
            <a:ext cx="9937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CC745-9BCE-4386-85C8-59BFC7732C11}"/>
              </a:ext>
            </a:extLst>
          </p:cNvPr>
          <p:cNvSpPr txBox="1"/>
          <p:nvPr/>
        </p:nvSpPr>
        <p:spPr>
          <a:xfrm>
            <a:off x="3583903" y="3205791"/>
            <a:ext cx="9937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</p:txBody>
      </p:sp>
      <p:pic>
        <p:nvPicPr>
          <p:cNvPr id="9" name="Picture 8" descr="A diagram of a circular object with numbers and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B0C6F272-4F13-4A63-9170-E7B821CC0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485" y="2338217"/>
            <a:ext cx="3284763" cy="2044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6BC3B0-AB81-451E-95F1-1DD26E07F861}"/>
              </a:ext>
            </a:extLst>
          </p:cNvPr>
          <p:cNvSpPr txBox="1"/>
          <p:nvPr/>
        </p:nvSpPr>
        <p:spPr>
          <a:xfrm>
            <a:off x="6111444" y="3222236"/>
            <a:ext cx="9937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1256A-0227-4AC2-A543-4B76E93854CD}"/>
              </a:ext>
            </a:extLst>
          </p:cNvPr>
          <p:cNvGrpSpPr/>
          <p:nvPr/>
        </p:nvGrpSpPr>
        <p:grpSpPr>
          <a:xfrm>
            <a:off x="0" y="3861"/>
            <a:ext cx="1579412" cy="450429"/>
            <a:chOff x="1296" y="-31530"/>
            <a:chExt cx="1579412" cy="45042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A8BAA29-3335-4967-8B7A-F459BA01C872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6DBC0BF0-26CB-4452-B500-C062B8AB5B24}"/>
                </a:ext>
              </a:extLst>
            </p:cNvPr>
            <p:cNvSpPr txBox="1"/>
            <p:nvPr/>
          </p:nvSpPr>
          <p:spPr>
            <a:xfrm>
              <a:off x="247209" y="-31530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5CC511-AED3-4424-9A4A-329F81F819EA}"/>
              </a:ext>
            </a:extLst>
          </p:cNvPr>
          <p:cNvGrpSpPr/>
          <p:nvPr/>
        </p:nvGrpSpPr>
        <p:grpSpPr>
          <a:xfrm>
            <a:off x="1421471" y="35391"/>
            <a:ext cx="1579412" cy="371197"/>
            <a:chOff x="1422767" y="0"/>
            <a:chExt cx="1579412" cy="37119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77D92AE1-911F-456F-B74D-FAF13C184A7F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6">
              <a:extLst>
                <a:ext uri="{FF2B5EF4-FFF2-40B4-BE49-F238E27FC236}">
                  <a16:creationId xmlns:a16="http://schemas.microsoft.com/office/drawing/2014/main" id="{D5A86C22-4788-4A95-A508-A0A701782D63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7EBE3855-5BA2-46AA-A5C1-CC3EA87440A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28</a:t>
            </a:fld>
            <a:endParaRPr lang="en-IN"/>
          </a:p>
        </p:txBody>
      </p:sp>
      <p:pic>
        <p:nvPicPr>
          <p:cNvPr id="22" name="Picture 21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1C3471B9-A508-4251-9C52-B784C526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41" y="5017370"/>
            <a:ext cx="1488581" cy="1478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E45F5F-BB6A-48AA-9EB0-B2EEB9D2F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00" y="743190"/>
            <a:ext cx="7547738" cy="2359120"/>
          </a:xfrm>
          <a:prstGeom prst="rect">
            <a:avLst/>
          </a:prstGeom>
        </p:spPr>
      </p:pic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11DC6E9A-E4CF-4090-BC0F-66CC836F9C70}"/>
              </a:ext>
            </a:extLst>
          </p:cNvPr>
          <p:cNvGraphicFramePr>
            <a:graphicFrameLocks noGrp="1"/>
          </p:cNvGraphicFramePr>
          <p:nvPr/>
        </p:nvGraphicFramePr>
        <p:xfrm>
          <a:off x="8344381" y="552789"/>
          <a:ext cx="3739888" cy="1664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9888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416223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Rust proof Body &amp; Blades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Self Opening Louvers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Light Weight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609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2C4450-D97E-459E-A8A0-A6DBA43A9E6A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4764371"/>
          <a:ext cx="5988270" cy="1540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095">
                  <a:extLst>
                    <a:ext uri="{9D8B030D-6E8A-4147-A177-3AD203B41FA5}">
                      <a16:colId xmlns:a16="http://schemas.microsoft.com/office/drawing/2014/main" val="3676998660"/>
                    </a:ext>
                  </a:extLst>
                </a:gridCol>
                <a:gridCol w="81994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780818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762286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200878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37251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63782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5150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14982WH/BK/BR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451506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14983WH/BK/BR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313211"/>
                  </a:ext>
                </a:extLst>
              </a:tr>
            </a:tbl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B701A16-E472-4D14-9C50-8B679484663B}"/>
              </a:ext>
            </a:extLst>
          </p:cNvPr>
          <p:cNvGraphicFramePr/>
          <p:nvPr/>
        </p:nvGraphicFramePr>
        <p:xfrm>
          <a:off x="-2359240" y="639429"/>
          <a:ext cx="7074388" cy="372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868CE101-2FC9-47B7-B06E-0D7074AC607D}"/>
              </a:ext>
            </a:extLst>
          </p:cNvPr>
          <p:cNvGraphicFramePr>
            <a:graphicFrameLocks noGrp="1"/>
          </p:cNvGraphicFramePr>
          <p:nvPr/>
        </p:nvGraphicFramePr>
        <p:xfrm>
          <a:off x="8344381" y="552789"/>
          <a:ext cx="3739888" cy="1664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9888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416223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Rust proof Body &amp; Blades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Self Opening Louvers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Light Weight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464521-56D5-4905-A2A1-19062C7CDCD4}"/>
              </a:ext>
            </a:extLst>
          </p:cNvPr>
          <p:cNvSpPr txBox="1"/>
          <p:nvPr/>
        </p:nvSpPr>
        <p:spPr>
          <a:xfrm>
            <a:off x="768590" y="3630964"/>
            <a:ext cx="993746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755ED-2209-42CF-ACD3-F8D9CF11D28B}"/>
              </a:ext>
            </a:extLst>
          </p:cNvPr>
          <p:cNvSpPr txBox="1"/>
          <p:nvPr/>
        </p:nvSpPr>
        <p:spPr>
          <a:xfrm>
            <a:off x="3955810" y="3630964"/>
            <a:ext cx="993746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7A60136-B8F4-4674-B4C9-FD4A83F9D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309" y="5279160"/>
            <a:ext cx="2147536" cy="1157284"/>
          </a:xfrm>
          <a:prstGeom prst="rect">
            <a:avLst/>
          </a:prstGeom>
        </p:spPr>
      </p:pic>
      <p:pic>
        <p:nvPicPr>
          <p:cNvPr id="11" name="Picture 10" descr="A drawing of a circular object with numbers and a table&#10;&#10;Description automatically generated with medium confidence">
            <a:extLst>
              <a:ext uri="{FF2B5EF4-FFF2-40B4-BE49-F238E27FC236}">
                <a16:creationId xmlns:a16="http://schemas.microsoft.com/office/drawing/2014/main" id="{9BC149EF-30D5-44B5-BA6B-97F39A7DCB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59" y="2326647"/>
            <a:ext cx="3741510" cy="2334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C99034-F7EA-49A5-985C-0C36CA80CB9B}"/>
              </a:ext>
            </a:extLst>
          </p:cNvPr>
          <p:cNvSpPr txBox="1"/>
          <p:nvPr/>
        </p:nvSpPr>
        <p:spPr>
          <a:xfrm>
            <a:off x="6494885" y="3630964"/>
            <a:ext cx="9937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BROWN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00FB27-37FA-49D4-B5F0-41AB55F8F86F}"/>
              </a:ext>
            </a:extLst>
          </p:cNvPr>
          <p:cNvGrpSpPr/>
          <p:nvPr/>
        </p:nvGrpSpPr>
        <p:grpSpPr>
          <a:xfrm>
            <a:off x="575" y="-32108"/>
            <a:ext cx="3320694" cy="520858"/>
            <a:chOff x="1296" y="-35391"/>
            <a:chExt cx="2182920" cy="450429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CDCD898D-8CBB-4C01-8A80-939D034A0007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50C9A621-D200-4241-B09B-3BCA73A691F5}"/>
                </a:ext>
              </a:extLst>
            </p:cNvPr>
            <p:cNvSpPr txBox="1"/>
            <p:nvPr/>
          </p:nvSpPr>
          <p:spPr>
            <a:xfrm>
              <a:off x="201577" y="-35391"/>
              <a:ext cx="1982639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HIGH SPEED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31B1BB-8280-4CFF-984B-C18E533E4404}"/>
              </a:ext>
            </a:extLst>
          </p:cNvPr>
          <p:cNvGrpSpPr/>
          <p:nvPr/>
        </p:nvGrpSpPr>
        <p:grpSpPr>
          <a:xfrm>
            <a:off x="2258498" y="23777"/>
            <a:ext cx="1579412" cy="371197"/>
            <a:chOff x="1422767" y="0"/>
            <a:chExt cx="1579412" cy="371197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1BAC0B9E-40B9-4247-8F7A-C7D3817D5F14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2" name="Arrow: Chevron 6">
              <a:extLst>
                <a:ext uri="{FF2B5EF4-FFF2-40B4-BE49-F238E27FC236}">
                  <a16:creationId xmlns:a16="http://schemas.microsoft.com/office/drawing/2014/main" id="{F9A3F340-23E6-491B-87D8-5C11DAD1E418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B7704F4-5658-49F3-81AA-F50F4703626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29</a:t>
            </a:fld>
            <a:endParaRPr lang="en-IN"/>
          </a:p>
        </p:txBody>
      </p:sp>
      <p:pic>
        <p:nvPicPr>
          <p:cNvPr id="24" name="Picture 23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444150FF-5B29-4AF9-BCC5-D26F5EC5E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pic>
        <p:nvPicPr>
          <p:cNvPr id="25" name="Picture 24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839BFE97-6EF4-4165-AD42-3463086B4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524" y="5362663"/>
            <a:ext cx="1343025" cy="133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9CCE0E-5A14-460B-849C-9E4B4CEEB3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31" y="792325"/>
            <a:ext cx="789500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1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9BEBE0D-80F8-4969-A85F-D6DEF53D29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789383"/>
              </p:ext>
            </p:extLst>
          </p:nvPr>
        </p:nvGraphicFramePr>
        <p:xfrm>
          <a:off x="5294854" y="449588"/>
          <a:ext cx="2083777" cy="793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BDBC3174-AF54-47B3-8D12-C685E31D5C50}"/>
              </a:ext>
            </a:extLst>
          </p:cNvPr>
          <p:cNvGrpSpPr/>
          <p:nvPr/>
        </p:nvGrpSpPr>
        <p:grpSpPr>
          <a:xfrm>
            <a:off x="1060243" y="791680"/>
            <a:ext cx="2706821" cy="2234179"/>
            <a:chOff x="289266" y="1013664"/>
            <a:chExt cx="2369799" cy="1980000"/>
          </a:xfrm>
        </p:grpSpPr>
        <p:pic>
          <p:nvPicPr>
            <p:cNvPr id="8" name="Picture 7" descr="A white ceiling fan with a light&#10;&#10;Description automatically generated">
              <a:extLst>
                <a:ext uri="{FF2B5EF4-FFF2-40B4-BE49-F238E27FC236}">
                  <a16:creationId xmlns:a16="http://schemas.microsoft.com/office/drawing/2014/main" id="{7ADB7AB6-D8E1-4EF8-8106-E949E98F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266" y="1013664"/>
              <a:ext cx="2369799" cy="1980000"/>
            </a:xfrm>
            <a:prstGeom prst="rect">
              <a:avLst/>
            </a:prstGeom>
          </p:spPr>
        </p:pic>
        <p:pic>
          <p:nvPicPr>
            <p:cNvPr id="9" name="Picture 8" descr="A white ceiling fan with a light&#10;&#10;Description automatically generated">
              <a:extLst>
                <a:ext uri="{FF2B5EF4-FFF2-40B4-BE49-F238E27FC236}">
                  <a16:creationId xmlns:a16="http://schemas.microsoft.com/office/drawing/2014/main" id="{98ADB689-B7D1-4E49-AA0D-AE3B21593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46669">
              <a:off x="1601682" y="1537430"/>
              <a:ext cx="116200" cy="4571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1950BA-E7ED-4C85-A060-DD10E7D7C2BC}"/>
              </a:ext>
            </a:extLst>
          </p:cNvPr>
          <p:cNvSpPr txBox="1"/>
          <p:nvPr/>
        </p:nvSpPr>
        <p:spPr>
          <a:xfrm>
            <a:off x="1532458" y="2927738"/>
            <a:ext cx="2014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latin typeface="CIDFont+F8"/>
              </a:defRPr>
            </a:lvl1pPr>
          </a:lstStyle>
          <a:p>
            <a:r>
              <a:rPr lang="en-IN" err="1"/>
              <a:t>Creame</a:t>
            </a:r>
            <a:r>
              <a:rPr lang="en-IN"/>
              <a:t> White</a:t>
            </a:r>
          </a:p>
          <a:p>
            <a:r>
              <a:rPr lang="en-IN"/>
              <a:t>14218CWH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8E0DF9-23CF-4918-BE40-BD867626812A}"/>
              </a:ext>
            </a:extLst>
          </p:cNvPr>
          <p:cNvSpPr txBox="1"/>
          <p:nvPr/>
        </p:nvSpPr>
        <p:spPr>
          <a:xfrm>
            <a:off x="4399583" y="2927738"/>
            <a:ext cx="153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latin typeface="CIDFont+F8"/>
              </a:defRPr>
            </a:lvl1pPr>
          </a:lstStyle>
          <a:p>
            <a:r>
              <a:rPr lang="en-IN" dirty="0"/>
              <a:t>Choco Brown</a:t>
            </a:r>
          </a:p>
          <a:p>
            <a:r>
              <a:rPr lang="en-IN" dirty="0"/>
              <a:t>14218CBR</a:t>
            </a:r>
          </a:p>
        </p:txBody>
      </p:sp>
      <p:pic>
        <p:nvPicPr>
          <p:cNvPr id="19" name="Picture 18" descr="A yellow and black sign with a number and a number on it&#10;&#10;Description automatically generated">
            <a:extLst>
              <a:ext uri="{FF2B5EF4-FFF2-40B4-BE49-F238E27FC236}">
                <a16:creationId xmlns:a16="http://schemas.microsoft.com/office/drawing/2014/main" id="{7DF171E1-FB9D-49AC-9211-F6487C2382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5" y="4017719"/>
            <a:ext cx="1222944" cy="699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9" descr="A white ceiling fan with a light&#10;&#10;Description automatically generated">
            <a:extLst>
              <a:ext uri="{FF2B5EF4-FFF2-40B4-BE49-F238E27FC236}">
                <a16:creationId xmlns:a16="http://schemas.microsoft.com/office/drawing/2014/main" id="{34F82A83-D670-42D8-A993-E8016A3C701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545" y="4289399"/>
            <a:ext cx="3870533" cy="1245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 descr="A black background with white text and numbers&#10;&#10;Description automatically generated">
            <a:extLst>
              <a:ext uri="{FF2B5EF4-FFF2-40B4-BE49-F238E27FC236}">
                <a16:creationId xmlns:a16="http://schemas.microsoft.com/office/drawing/2014/main" id="{510CB00C-47CB-4A52-A347-5CB0D57185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4" y="3220125"/>
            <a:ext cx="886803" cy="710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7AE003-9811-4E2E-A115-1904E9C5618A}"/>
              </a:ext>
            </a:extLst>
          </p:cNvPr>
          <p:cNvGrpSpPr/>
          <p:nvPr/>
        </p:nvGrpSpPr>
        <p:grpSpPr>
          <a:xfrm>
            <a:off x="3466160" y="3080770"/>
            <a:ext cx="1135338" cy="1159067"/>
            <a:chOff x="-112775" y="3573761"/>
            <a:chExt cx="1135338" cy="11590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9DB5D2-E6E0-4F11-BBD8-F9AC972CFB6C}"/>
                </a:ext>
              </a:extLst>
            </p:cNvPr>
            <p:cNvSpPr txBox="1"/>
            <p:nvPr/>
          </p:nvSpPr>
          <p:spPr>
            <a:xfrm>
              <a:off x="-112775" y="4425051"/>
              <a:ext cx="11353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kumimoji="0" sz="1400" b="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Calibri"/>
                </a:defRPr>
              </a:lvl1pPr>
            </a:lstStyle>
            <a:p>
              <a:r>
                <a:rPr lang="en-IN"/>
                <a:t>RF Remote</a:t>
              </a:r>
            </a:p>
          </p:txBody>
        </p:sp>
        <p:pic>
          <p:nvPicPr>
            <p:cNvPr id="26" name="Picture 25" descr="A close up of a remote control&#10;&#10;Description automatically generated">
              <a:extLst>
                <a:ext uri="{FF2B5EF4-FFF2-40B4-BE49-F238E27FC236}">
                  <a16:creationId xmlns:a16="http://schemas.microsoft.com/office/drawing/2014/main" id="{46D1BBB0-1C43-4003-A5F8-786F3FD92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148" y="3573761"/>
              <a:ext cx="265493" cy="82477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894137-1940-4591-84DD-FA959EF55B6D}"/>
              </a:ext>
            </a:extLst>
          </p:cNvPr>
          <p:cNvGrpSpPr/>
          <p:nvPr/>
        </p:nvGrpSpPr>
        <p:grpSpPr>
          <a:xfrm>
            <a:off x="3767064" y="801044"/>
            <a:ext cx="2804739" cy="2196374"/>
            <a:chOff x="3227744" y="1013663"/>
            <a:chExt cx="2824886" cy="2070000"/>
          </a:xfrm>
        </p:grpSpPr>
        <p:pic>
          <p:nvPicPr>
            <p:cNvPr id="24" name="Picture 23" descr="A ceiling fan with a light&#10;&#10;Description automatically generated">
              <a:extLst>
                <a:ext uri="{FF2B5EF4-FFF2-40B4-BE49-F238E27FC236}">
                  <a16:creationId xmlns:a16="http://schemas.microsoft.com/office/drawing/2014/main" id="{2ADA8D6A-EF0E-4DE5-9743-907D6B51B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744" y="1013663"/>
              <a:ext cx="2824886" cy="2070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8F1766-3D0E-4166-A106-64549AFAA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11" t="27301" r="41576" b="69584"/>
            <a:stretch/>
          </p:blipFill>
          <p:spPr>
            <a:xfrm rot="304691">
              <a:off x="4761493" y="1513684"/>
              <a:ext cx="152292" cy="7775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9731D0A-CEE6-4809-A797-9BF1ACAE5F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656" y="3777785"/>
            <a:ext cx="4643123" cy="1095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0C4021A-9463-40B2-8E7E-8F50CDF6BA8A}"/>
              </a:ext>
            </a:extLst>
          </p:cNvPr>
          <p:cNvSpPr txBox="1"/>
          <p:nvPr/>
        </p:nvSpPr>
        <p:spPr>
          <a:xfrm>
            <a:off x="6398448" y="4017719"/>
            <a:ext cx="1347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Remote Loss Feature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15C32F-3676-44C0-8E59-09695A4B0411}"/>
              </a:ext>
            </a:extLst>
          </p:cNvPr>
          <p:cNvGrpSpPr/>
          <p:nvPr/>
        </p:nvGrpSpPr>
        <p:grpSpPr>
          <a:xfrm>
            <a:off x="0" y="35391"/>
            <a:ext cx="1579412" cy="476697"/>
            <a:chOff x="1296" y="0"/>
            <a:chExt cx="1579412" cy="476697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C72DECC-33CF-4F83-8359-0557D06855E6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Arrow: Chevron 4">
              <a:extLst>
                <a:ext uri="{FF2B5EF4-FFF2-40B4-BE49-F238E27FC236}">
                  <a16:creationId xmlns:a16="http://schemas.microsoft.com/office/drawing/2014/main" id="{0C50B30A-9926-4E1C-A93A-1C210FF0A212}"/>
                </a:ext>
              </a:extLst>
            </p:cNvPr>
            <p:cNvSpPr txBox="1"/>
            <p:nvPr/>
          </p:nvSpPr>
          <p:spPr>
            <a:xfrm>
              <a:off x="159282" y="10550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Rosalyn LS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lang="en-IN" sz="1200" kern="12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9B1022-F8A6-4E65-B967-23B7D1B4884F}"/>
              </a:ext>
            </a:extLst>
          </p:cNvPr>
          <p:cNvGrpSpPr/>
          <p:nvPr/>
        </p:nvGrpSpPr>
        <p:grpSpPr>
          <a:xfrm>
            <a:off x="1421471" y="35391"/>
            <a:ext cx="1952350" cy="418504"/>
            <a:chOff x="1422767" y="0"/>
            <a:chExt cx="1579412" cy="371197"/>
          </a:xfrm>
        </p:grpSpPr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DACE28A7-AD60-47E5-9900-1C63DC2DF905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4" name="Arrow: Chevron 6">
              <a:extLst>
                <a:ext uri="{FF2B5EF4-FFF2-40B4-BE49-F238E27FC236}">
                  <a16:creationId xmlns:a16="http://schemas.microsoft.com/office/drawing/2014/main" id="{D5BD657F-B08E-409D-BE0C-322C00AA972B}"/>
                </a:ext>
              </a:extLst>
            </p:cNvPr>
            <p:cNvSpPr txBox="1"/>
            <p:nvPr/>
          </p:nvSpPr>
          <p:spPr>
            <a:xfrm>
              <a:off x="1608366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Super Premium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748592-1258-4195-BB27-AEBA5EA1F02D}"/>
              </a:ext>
            </a:extLst>
          </p:cNvPr>
          <p:cNvGrpSpPr/>
          <p:nvPr/>
        </p:nvGrpSpPr>
        <p:grpSpPr>
          <a:xfrm>
            <a:off x="3231821" y="26465"/>
            <a:ext cx="2475295" cy="427429"/>
            <a:chOff x="2844238" y="-8925"/>
            <a:chExt cx="1579412" cy="380122"/>
          </a:xfrm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8C3569F5-41E1-4654-854B-8954159B2BCD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7" name="Arrow: Chevron 8">
              <a:extLst>
                <a:ext uri="{FF2B5EF4-FFF2-40B4-BE49-F238E27FC236}">
                  <a16:creationId xmlns:a16="http://schemas.microsoft.com/office/drawing/2014/main" id="{88B6F29C-393E-4E76-94F5-F68D9E976355}"/>
                </a:ext>
              </a:extLst>
            </p:cNvPr>
            <p:cNvSpPr txBox="1"/>
            <p:nvPr/>
          </p:nvSpPr>
          <p:spPr>
            <a:xfrm>
              <a:off x="3059165" y="-8925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 err="1">
                  <a:latin typeface="Meiryo UI" panose="020B0604030504040204" pitchFamily="34" charset="-128"/>
                  <a:ea typeface="Meiryo UI" panose="020B0604030504040204" pitchFamily="34" charset="-128"/>
                </a:rPr>
                <a:t>Underlight</a:t>
              </a:r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 BLDC Fan</a:t>
              </a:r>
            </a:p>
          </p:txBody>
        </p:sp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45694C2C-0BCE-4447-A88E-8E1F2CF69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632512"/>
              </p:ext>
            </p:extLst>
          </p:nvPr>
        </p:nvGraphicFramePr>
        <p:xfrm>
          <a:off x="6353138" y="5004364"/>
          <a:ext cx="571095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820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710051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242589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38242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12792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861458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Type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360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36 (Fan)</a:t>
                      </a:r>
                    </a:p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(LED:20 W)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1FFDA31D-459B-42BD-A0CB-5C39950D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988550"/>
              </p:ext>
            </p:extLst>
          </p:nvPr>
        </p:nvGraphicFramePr>
        <p:xfrm>
          <a:off x="6768519" y="512088"/>
          <a:ext cx="5344589" cy="3203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4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69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glossy and matt finish for superior aesthetics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690112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Remote control operation for LED &amp; fan ON/OFF &amp; 6 speed </a:t>
                      </a:r>
                      <a:r>
                        <a:rPr lang="en-IN" sz="1200" dirty="0" err="1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cont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6611529"/>
                  </a:ext>
                </a:extLst>
              </a:tr>
              <a:tr h="316217"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With Timer (2/4/6/8 hour) &amp; Sleep Mode in Remote</a:t>
                      </a:r>
                      <a:endParaRPr lang="en-IN" sz="1200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5011579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I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LED </a:t>
                      </a:r>
                      <a:r>
                        <a:rPr kumimoji="0" lang="en-IN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color</a:t>
                      </a:r>
                      <a:r>
                        <a:rPr kumimoji="0" lang="en-I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: Cool white , Natural White, Warm White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522129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Superior air delivery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3526449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5 star rating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225150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1540932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Full RPM even at low voltage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6517541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5029238"/>
                  </a:ext>
                </a:extLst>
              </a:tr>
              <a:tr h="28869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QR Code on Packing for Instruction Manual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5319677"/>
                  </a:ext>
                </a:extLst>
              </a:tr>
            </a:tbl>
          </a:graphicData>
        </a:graphic>
      </p:graphicFrame>
      <p:sp>
        <p:nvSpPr>
          <p:cNvPr id="41" name="Slide Number Placeholder 63">
            <a:extLst>
              <a:ext uri="{FF2B5EF4-FFF2-40B4-BE49-F238E27FC236}">
                <a16:creationId xmlns:a16="http://schemas.microsoft.com/office/drawing/2014/main" id="{E062E28E-6E70-4E15-804B-E1A6E088F4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</a:t>
            </a:fld>
            <a:endParaRPr lang="en-I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0119746-F031-48D3-9F3C-7DE690EF6B59}"/>
              </a:ext>
            </a:extLst>
          </p:cNvPr>
          <p:cNvGrpSpPr/>
          <p:nvPr/>
        </p:nvGrpSpPr>
        <p:grpSpPr>
          <a:xfrm>
            <a:off x="1107601" y="4963243"/>
            <a:ext cx="1222944" cy="1245036"/>
            <a:chOff x="1468869" y="4300190"/>
            <a:chExt cx="1346521" cy="1305318"/>
          </a:xfrm>
        </p:grpSpPr>
        <p:pic>
          <p:nvPicPr>
            <p:cNvPr id="44" name="Picture 43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CBE6A88-8801-45E7-B055-05797FBB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45" name="TextBox 5">
              <a:extLst>
                <a:ext uri="{FF2B5EF4-FFF2-40B4-BE49-F238E27FC236}">
                  <a16:creationId xmlns:a16="http://schemas.microsoft.com/office/drawing/2014/main" id="{1C410A03-1A69-4138-A476-B54692B5E336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757A9B8-B9A5-4738-8127-8BDAA18CBD6D}"/>
              </a:ext>
            </a:extLst>
          </p:cNvPr>
          <p:cNvSpPr txBox="1"/>
          <p:nvPr/>
        </p:nvSpPr>
        <p:spPr>
          <a:xfrm>
            <a:off x="108464" y="6397463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7F98AB-FC48-4F48-8280-76F264041FE2}"/>
              </a:ext>
            </a:extLst>
          </p:cNvPr>
          <p:cNvSpPr txBox="1"/>
          <p:nvPr/>
        </p:nvSpPr>
        <p:spPr>
          <a:xfrm>
            <a:off x="-162047" y="1690871"/>
            <a:ext cx="1391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dirty="0"/>
              <a:t>    BEE Label on Motor</a:t>
            </a:r>
          </a:p>
        </p:txBody>
      </p:sp>
      <p:pic>
        <p:nvPicPr>
          <p:cNvPr id="4" name="Picture 3" descr="A label with text and images&#10;&#10;Description automatically generated">
            <a:extLst>
              <a:ext uri="{FF2B5EF4-FFF2-40B4-BE49-F238E27FC236}">
                <a16:creationId xmlns:a16="http://schemas.microsoft.com/office/drawing/2014/main" id="{7B4864AA-28CB-4A53-A8D5-C1298229832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10" y="4857639"/>
            <a:ext cx="843051" cy="1399664"/>
          </a:xfrm>
          <a:prstGeom prst="rect">
            <a:avLst/>
          </a:prstGeom>
        </p:spPr>
      </p:pic>
      <p:pic>
        <p:nvPicPr>
          <p:cNvPr id="11" name="Picture 10" descr="A label with text and numbers&#10;&#10;Description automatically generated">
            <a:extLst>
              <a:ext uri="{FF2B5EF4-FFF2-40B4-BE49-F238E27FC236}">
                <a16:creationId xmlns:a16="http://schemas.microsoft.com/office/drawing/2014/main" id="{8F76CDC5-4417-405C-A10F-BD5F51E6D4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4" y="625943"/>
            <a:ext cx="763145" cy="10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94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366CDF3-2331-4392-BA71-E4AED5C01402}"/>
              </a:ext>
            </a:extLst>
          </p:cNvPr>
          <p:cNvGraphicFramePr>
            <a:graphicFrameLocks noGrp="1"/>
          </p:cNvGraphicFramePr>
          <p:nvPr/>
        </p:nvGraphicFramePr>
        <p:xfrm>
          <a:off x="6905625" y="4299926"/>
          <a:ext cx="5187234" cy="1333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49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61858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06780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47052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47052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905959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275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3BFB70-E7EA-4AFF-B1CA-52D033710797}"/>
              </a:ext>
            </a:extLst>
          </p:cNvPr>
          <p:cNvGraphicFramePr>
            <a:graphicFrameLocks noGrp="1"/>
          </p:cNvGraphicFramePr>
          <p:nvPr/>
        </p:nvGraphicFramePr>
        <p:xfrm>
          <a:off x="8295936" y="560484"/>
          <a:ext cx="3796923" cy="1919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6923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383991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38399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Rust proof Body &amp; Blades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99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Self Opening Louvers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99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Light Weight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38399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Back Frame with new Compatible Size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3268743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34AA635-0F0E-436E-9E29-EF427E904039}"/>
              </a:ext>
            </a:extLst>
          </p:cNvPr>
          <p:cNvSpPr txBox="1"/>
          <p:nvPr/>
        </p:nvSpPr>
        <p:spPr>
          <a:xfrm>
            <a:off x="1598962" y="3179490"/>
            <a:ext cx="993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14172WH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67CB5-7E4C-4830-8777-D5B5F6A91298}"/>
              </a:ext>
            </a:extLst>
          </p:cNvPr>
          <p:cNvSpPr txBox="1"/>
          <p:nvPr/>
        </p:nvSpPr>
        <p:spPr>
          <a:xfrm>
            <a:off x="4636540" y="3239745"/>
            <a:ext cx="993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14172BK</a:t>
            </a:r>
          </a:p>
        </p:txBody>
      </p:sp>
      <p:pic>
        <p:nvPicPr>
          <p:cNvPr id="9" name="Picture 8" descr="A black and white illustration of a fan&#10;&#10;Description automatically generated">
            <a:extLst>
              <a:ext uri="{FF2B5EF4-FFF2-40B4-BE49-F238E27FC236}">
                <a16:creationId xmlns:a16="http://schemas.microsoft.com/office/drawing/2014/main" id="{64EAA907-8DBA-4927-8A46-DC20ACA83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664" y="2831366"/>
            <a:ext cx="1139857" cy="1150678"/>
          </a:xfrm>
          <a:prstGeom prst="rect">
            <a:avLst/>
          </a:prstGeom>
        </p:spPr>
      </p:pic>
      <p:pic>
        <p:nvPicPr>
          <p:cNvPr id="10" name="Picture 9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16446ED5-D8DF-4736-9154-17DC4856C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9853859" y="2891646"/>
            <a:ext cx="739179" cy="1037883"/>
          </a:xfrm>
          <a:prstGeom prst="rect">
            <a:avLst/>
          </a:prstGeom>
        </p:spPr>
      </p:pic>
      <p:pic>
        <p:nvPicPr>
          <p:cNvPr id="11" name="Picture 10" descr="A black and white symbol&#10;&#10;Description automatically generated">
            <a:extLst>
              <a:ext uri="{FF2B5EF4-FFF2-40B4-BE49-F238E27FC236}">
                <a16:creationId xmlns:a16="http://schemas.microsoft.com/office/drawing/2014/main" id="{F0290841-F836-402F-9E12-6ADBA2892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81" y="3010411"/>
            <a:ext cx="161181" cy="828000"/>
          </a:xfrm>
          <a:prstGeom prst="rect">
            <a:avLst/>
          </a:prstGeom>
        </p:spPr>
      </p:pic>
      <p:pic>
        <p:nvPicPr>
          <p:cNvPr id="12" name="Picture 11" descr="A black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FED9BBF2-E493-470A-B458-48F27BED5F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262" y="2556656"/>
            <a:ext cx="462323" cy="1684372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2859EEA-8F09-4D4A-B1A3-1420F368074E}"/>
              </a:ext>
            </a:extLst>
          </p:cNvPr>
          <p:cNvGraphicFramePr>
            <a:graphicFrameLocks noGrp="1"/>
          </p:cNvGraphicFramePr>
          <p:nvPr/>
        </p:nvGraphicFramePr>
        <p:xfrm>
          <a:off x="1741485" y="3884854"/>
          <a:ext cx="3683002" cy="1160145"/>
        </p:xfrm>
        <a:graphic>
          <a:graphicData uri="http://schemas.openxmlformats.org/drawingml/2006/table">
            <a:tbl>
              <a:tblPr/>
              <a:tblGrid>
                <a:gridCol w="381642">
                  <a:extLst>
                    <a:ext uri="{9D8B030D-6E8A-4147-A177-3AD203B41FA5}">
                      <a16:colId xmlns:a16="http://schemas.microsoft.com/office/drawing/2014/main" val="2547195748"/>
                    </a:ext>
                  </a:extLst>
                </a:gridCol>
                <a:gridCol w="687511">
                  <a:extLst>
                    <a:ext uri="{9D8B030D-6E8A-4147-A177-3AD203B41FA5}">
                      <a16:colId xmlns:a16="http://schemas.microsoft.com/office/drawing/2014/main" val="2404131700"/>
                    </a:ext>
                  </a:extLst>
                </a:gridCol>
                <a:gridCol w="687511">
                  <a:extLst>
                    <a:ext uri="{9D8B030D-6E8A-4147-A177-3AD203B41FA5}">
                      <a16:colId xmlns:a16="http://schemas.microsoft.com/office/drawing/2014/main" val="3331860752"/>
                    </a:ext>
                  </a:extLst>
                </a:gridCol>
                <a:gridCol w="107576">
                  <a:extLst>
                    <a:ext uri="{9D8B030D-6E8A-4147-A177-3AD203B41FA5}">
                      <a16:colId xmlns:a16="http://schemas.microsoft.com/office/drawing/2014/main" val="997383255"/>
                    </a:ext>
                  </a:extLst>
                </a:gridCol>
                <a:gridCol w="447236">
                  <a:extLst>
                    <a:ext uri="{9D8B030D-6E8A-4147-A177-3AD203B41FA5}">
                      <a16:colId xmlns:a16="http://schemas.microsoft.com/office/drawing/2014/main" val="245974853"/>
                    </a:ext>
                  </a:extLst>
                </a:gridCol>
                <a:gridCol w="690707">
                  <a:extLst>
                    <a:ext uri="{9D8B030D-6E8A-4147-A177-3AD203B41FA5}">
                      <a16:colId xmlns:a16="http://schemas.microsoft.com/office/drawing/2014/main" val="2407257932"/>
                    </a:ext>
                  </a:extLst>
                </a:gridCol>
                <a:gridCol w="680819">
                  <a:extLst>
                    <a:ext uri="{9D8B030D-6E8A-4147-A177-3AD203B41FA5}">
                      <a16:colId xmlns:a16="http://schemas.microsoft.com/office/drawing/2014/main" val="295672873"/>
                    </a:ext>
                  </a:extLst>
                </a:gridCol>
              </a:tblGrid>
              <a:tr h="2667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ew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611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5884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Sweep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 Frame Size (L x B)mm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 Frame Size (L x B)mm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Sweep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 Frame Size (L x B)mm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 Frame Size (L x B)mm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1924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 x 191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 x 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 x 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 x 179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220103"/>
                  </a:ext>
                </a:extLst>
              </a:tr>
            </a:tbl>
          </a:graphicData>
        </a:graphic>
      </p:graphicFrame>
      <p:pic>
        <p:nvPicPr>
          <p:cNvPr id="14" name="Picture 13" descr="A black and white symbol&#10;&#10;Description automatically generated">
            <a:extLst>
              <a:ext uri="{FF2B5EF4-FFF2-40B4-BE49-F238E27FC236}">
                <a16:creationId xmlns:a16="http://schemas.microsoft.com/office/drawing/2014/main" id="{187B21BE-B72A-4EA9-AB27-A07D3DD3B2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02" b="92245" l="7104" r="98361">
                        <a14:foregroundMark x1="37705" y1="8980" x2="37705" y2="10204"/>
                        <a14:foregroundMark x1="38798" y1="13469" x2="45902" y2="81429"/>
                        <a14:foregroundMark x1="83060" y1="5714" x2="24590" y2="5918"/>
                        <a14:foregroundMark x1="69399" y1="91020" x2="9836" y2="92245"/>
                        <a14:foregroundMark x1="17486" y1="90816" x2="86339" y2="90408"/>
                        <a14:foregroundMark x1="86339" y1="90408" x2="98361" y2="91224"/>
                        <a14:foregroundMark x1="97814" y1="5918" x2="7104" y2="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532" y="2884411"/>
            <a:ext cx="389901" cy="1044000"/>
          </a:xfrm>
          <a:prstGeom prst="rect">
            <a:avLst/>
          </a:prstGeom>
        </p:spPr>
      </p:pic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729E635D-A6F3-473F-8EDF-1CFA28A8A4DB}"/>
              </a:ext>
            </a:extLst>
          </p:cNvPr>
          <p:cNvSpPr/>
          <p:nvPr/>
        </p:nvSpPr>
        <p:spPr>
          <a:xfrm>
            <a:off x="2546061" y="5158077"/>
            <a:ext cx="1991779" cy="325398"/>
          </a:xfrm>
          <a:prstGeom prst="curvedUpArrow">
            <a:avLst>
              <a:gd name="adj1" fmla="val 25000"/>
              <a:gd name="adj2" fmla="val 50000"/>
              <a:gd name="adj3" fmla="val 39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49FAAB-90D2-4232-90C1-7ACFD3681D15}"/>
              </a:ext>
            </a:extLst>
          </p:cNvPr>
          <p:cNvGrpSpPr/>
          <p:nvPr/>
        </p:nvGrpSpPr>
        <p:grpSpPr>
          <a:xfrm>
            <a:off x="0" y="6771"/>
            <a:ext cx="2801434" cy="450429"/>
            <a:chOff x="1296" y="-28620"/>
            <a:chExt cx="1579412" cy="450429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E4A8DEF2-A25B-4152-9A04-A3BC7346F14A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44AC28B4-CF96-4252-B0F8-49955BBA1AB2}"/>
                </a:ext>
              </a:extLst>
            </p:cNvPr>
            <p:cNvSpPr txBox="1"/>
            <p:nvPr/>
          </p:nvSpPr>
          <p:spPr>
            <a:xfrm>
              <a:off x="186894" y="-28620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COMPACT FIT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357943-024F-4B61-9308-8546C47FF191}"/>
              </a:ext>
            </a:extLst>
          </p:cNvPr>
          <p:cNvGrpSpPr/>
          <p:nvPr/>
        </p:nvGrpSpPr>
        <p:grpSpPr>
          <a:xfrm>
            <a:off x="2601246" y="35391"/>
            <a:ext cx="1579412" cy="371197"/>
            <a:chOff x="1422767" y="0"/>
            <a:chExt cx="1579412" cy="371197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62214DFC-685F-40EF-8F05-EF80C4C9F91B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2" name="Arrow: Chevron 6">
              <a:extLst>
                <a:ext uri="{FF2B5EF4-FFF2-40B4-BE49-F238E27FC236}">
                  <a16:creationId xmlns:a16="http://schemas.microsoft.com/office/drawing/2014/main" id="{C796B335-9E91-435A-B42E-68F420636E62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A7709A37-C646-4C76-B24E-15152C7DB08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30</a:t>
            </a:fld>
            <a:endParaRPr lang="en-IN"/>
          </a:p>
        </p:txBody>
      </p:sp>
      <p:pic>
        <p:nvPicPr>
          <p:cNvPr id="25" name="Picture 24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64F0DA43-F408-4AAA-B37B-00F194D47C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149" y="5427550"/>
            <a:ext cx="1343025" cy="1333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0FD326-F1D6-4757-A9AC-F079ADB199EF}"/>
              </a:ext>
            </a:extLst>
          </p:cNvPr>
          <p:cNvSpPr txBox="1"/>
          <p:nvPr/>
        </p:nvSpPr>
        <p:spPr>
          <a:xfrm>
            <a:off x="4049412" y="6256421"/>
            <a:ext cx="101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Times New Roman bold" panose="02020803070505020304" pitchFamily="18" charset="0"/>
                <a:cs typeface="Times New Roman bold" panose="02020803070505020304" pitchFamily="18" charset="0"/>
              </a:rPr>
              <a:t>SMART</a:t>
            </a:r>
            <a:endParaRPr lang="hi-IN" dirty="0">
              <a:latin typeface="Times New Roman bold" panose="020208030705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B1C9D7C-E214-43F5-8DE9-29C348D5B3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683" y="906590"/>
            <a:ext cx="2277298" cy="23448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B2D6E6-6E07-4E45-AF2C-47B1F01FDA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4764" y="906589"/>
            <a:ext cx="2277299" cy="23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73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600A30-83BC-42A1-A3AD-1EDB34504A6D}"/>
              </a:ext>
            </a:extLst>
          </p:cNvPr>
          <p:cNvGraphicFramePr>
            <a:graphicFrameLocks noGrp="1"/>
          </p:cNvGraphicFramePr>
          <p:nvPr/>
        </p:nvGraphicFramePr>
        <p:xfrm>
          <a:off x="6364769" y="4823962"/>
          <a:ext cx="5569138" cy="1333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929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80039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388165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257825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17180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629708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703791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55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(only fan)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5W 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984964-1DF3-4366-B2D6-293ADFB13DCF}"/>
              </a:ext>
            </a:extLst>
          </p:cNvPr>
          <p:cNvGraphicFramePr>
            <a:graphicFrameLocks noGrp="1"/>
          </p:cNvGraphicFramePr>
          <p:nvPr/>
        </p:nvGraphicFramePr>
        <p:xfrm>
          <a:off x="7210097" y="554376"/>
          <a:ext cx="4886128" cy="2190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6128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429322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2932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Rust proof Body &amp; Blades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32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Self Opening Louvers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32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Light Weight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47314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Inbuilt LED light, enhance the decor and remove flying insects from room</a:t>
                      </a:r>
                      <a:endParaRPr lang="en-IN" sz="1200" b="1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</a:tbl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DEFD7BA-5BC5-4832-842F-641695AC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12" y="584430"/>
            <a:ext cx="3326980" cy="318878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67CB911-7DB3-4098-95F5-160ED8FA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375" y="643861"/>
            <a:ext cx="3236463" cy="337109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DD3CC49-6EAF-446D-AB98-307AAE74D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612" y="5282922"/>
            <a:ext cx="1392651" cy="990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301E1-2D21-460D-AD11-58EA5B2F8456}"/>
              </a:ext>
            </a:extLst>
          </p:cNvPr>
          <p:cNvSpPr txBox="1"/>
          <p:nvPr/>
        </p:nvSpPr>
        <p:spPr>
          <a:xfrm>
            <a:off x="3130864" y="3967607"/>
            <a:ext cx="903002" cy="451850"/>
          </a:xfrm>
          <a:prstGeom prst="rect">
            <a:avLst/>
          </a:prstGeom>
          <a:noFill/>
        </p:spPr>
        <p:txBody>
          <a:bodyPr wrap="square" tIns="0" bIns="36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14184WH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 descr="A diagram of a fan&#10;&#10;Description automatically generated">
            <a:extLst>
              <a:ext uri="{FF2B5EF4-FFF2-40B4-BE49-F238E27FC236}">
                <a16:creationId xmlns:a16="http://schemas.microsoft.com/office/drawing/2014/main" id="{2530C98B-E06A-45A2-A35D-8628BF993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613" y="2793148"/>
            <a:ext cx="2848294" cy="198247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DC4D331-3600-4BF9-AF3C-156CBF89F4EF}"/>
              </a:ext>
            </a:extLst>
          </p:cNvPr>
          <p:cNvGrpSpPr/>
          <p:nvPr/>
        </p:nvGrpSpPr>
        <p:grpSpPr>
          <a:xfrm>
            <a:off x="50542" y="26354"/>
            <a:ext cx="1762492" cy="371197"/>
            <a:chOff x="1296" y="0"/>
            <a:chExt cx="1579412" cy="371197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7FA6EBD3-49A0-4B34-8611-012C5A5939C6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5D5AA202-F68D-4532-B6F2-890F9DB7891B}"/>
                </a:ext>
              </a:extLst>
            </p:cNvPr>
            <p:cNvSpPr txBox="1"/>
            <p:nvPr/>
          </p:nvSpPr>
          <p:spPr>
            <a:xfrm>
              <a:off x="186896" y="0"/>
              <a:ext cx="1160703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ALTRIX HS-L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6309AB-B709-4835-84A5-7E4960F61782}"/>
              </a:ext>
            </a:extLst>
          </p:cNvPr>
          <p:cNvGrpSpPr/>
          <p:nvPr/>
        </p:nvGrpSpPr>
        <p:grpSpPr>
          <a:xfrm>
            <a:off x="1636592" y="32498"/>
            <a:ext cx="2234362" cy="371197"/>
            <a:chOff x="1422767" y="10510"/>
            <a:chExt cx="1838746" cy="371197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DBDCCF6-3DC5-4C61-A35E-5714ADDC2EA5}"/>
                </a:ext>
              </a:extLst>
            </p:cNvPr>
            <p:cNvSpPr/>
            <p:nvPr/>
          </p:nvSpPr>
          <p:spPr>
            <a:xfrm>
              <a:off x="1422767" y="1051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6">
              <a:extLst>
                <a:ext uri="{FF2B5EF4-FFF2-40B4-BE49-F238E27FC236}">
                  <a16:creationId xmlns:a16="http://schemas.microsoft.com/office/drawing/2014/main" id="{7C0FA902-C621-4709-A797-1B72166FA2BF}"/>
                </a:ext>
              </a:extLst>
            </p:cNvPr>
            <p:cNvSpPr txBox="1"/>
            <p:nvPr/>
          </p:nvSpPr>
          <p:spPr>
            <a:xfrm>
              <a:off x="1608366" y="42040"/>
              <a:ext cx="1653147" cy="321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260AF3-F845-4750-BDFD-3733DC818F24}"/>
              </a:ext>
            </a:extLst>
          </p:cNvPr>
          <p:cNvGrpSpPr/>
          <p:nvPr/>
        </p:nvGrpSpPr>
        <p:grpSpPr>
          <a:xfrm>
            <a:off x="3405353" y="27506"/>
            <a:ext cx="1579412" cy="371197"/>
            <a:chOff x="2844238" y="0"/>
            <a:chExt cx="1579412" cy="37119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FE691CDA-967F-486E-9A0A-39C8AF76A65F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8">
              <a:extLst>
                <a:ext uri="{FF2B5EF4-FFF2-40B4-BE49-F238E27FC236}">
                  <a16:creationId xmlns:a16="http://schemas.microsoft.com/office/drawing/2014/main" id="{654B8C39-A7F1-4CC7-9469-6E12FF8BB6A2}"/>
                </a:ext>
              </a:extLst>
            </p:cNvPr>
            <p:cNvSpPr txBox="1"/>
            <p:nvPr/>
          </p:nvSpPr>
          <p:spPr>
            <a:xfrm>
              <a:off x="3029837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400" dirty="0"/>
                <a:t>EV with Light</a:t>
              </a:r>
              <a:endParaRPr lang="en-IN" sz="1400" dirty="0"/>
            </a:p>
          </p:txBody>
        </p:sp>
      </p:grp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1D9098B2-D1BA-432A-817B-7F3C229419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31</a:t>
            </a:fld>
            <a:endParaRPr lang="en-IN"/>
          </a:p>
        </p:txBody>
      </p:sp>
      <p:pic>
        <p:nvPicPr>
          <p:cNvPr id="21" name="Picture 20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2750093C-9C18-462F-A6F9-DD74292586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pic>
        <p:nvPicPr>
          <p:cNvPr id="22" name="Picture 21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4A08F10D-C9FD-46B2-909E-C45A096C0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2" y="5362681"/>
            <a:ext cx="13430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9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603762-8B05-4729-93A8-D3B9BE5D5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585832"/>
              </p:ext>
            </p:extLst>
          </p:nvPr>
        </p:nvGraphicFramePr>
        <p:xfrm>
          <a:off x="6327229" y="3081586"/>
          <a:ext cx="5751026" cy="1088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287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64402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04005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4816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4816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555874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3276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7A1459-4AD0-46DB-831B-59D26F634472}"/>
              </a:ext>
            </a:extLst>
          </p:cNvPr>
          <p:cNvSpPr txBox="1"/>
          <p:nvPr/>
        </p:nvSpPr>
        <p:spPr>
          <a:xfrm>
            <a:off x="2836058" y="5127597"/>
            <a:ext cx="1742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14988 WH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B85812D1-4EC5-40C4-8EA1-C8BAE8270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52750"/>
              </p:ext>
            </p:extLst>
          </p:nvPr>
        </p:nvGraphicFramePr>
        <p:xfrm>
          <a:off x="7144407" y="544058"/>
          <a:ext cx="4939862" cy="2398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9862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399806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39980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Grill on Front Side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2227030404"/>
                  </a:ext>
                </a:extLst>
              </a:tr>
              <a:tr h="39980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Rust proof Body &amp; Blades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80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Self Opening Louvers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80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Light Weight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3998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Thermal Fuse for Extra Safety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62784756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appliance, air conditioner, fan&#10;&#10;Description automatically generated">
            <a:extLst>
              <a:ext uri="{FF2B5EF4-FFF2-40B4-BE49-F238E27FC236}">
                <a16:creationId xmlns:a16="http://schemas.microsoft.com/office/drawing/2014/main" id="{204D0463-F4B6-48F8-BD4E-807850F83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711" y="781706"/>
            <a:ext cx="3826603" cy="3874377"/>
          </a:xfrm>
          <a:prstGeom prst="rect">
            <a:avLst/>
          </a:prstGeom>
        </p:spPr>
      </p:pic>
      <p:pic>
        <p:nvPicPr>
          <p:cNvPr id="7" name="Picture 6" descr="A diagram of a fan&#10;&#10;Description automatically generated">
            <a:extLst>
              <a:ext uri="{FF2B5EF4-FFF2-40B4-BE49-F238E27FC236}">
                <a16:creationId xmlns:a16="http://schemas.microsoft.com/office/drawing/2014/main" id="{92574E02-2210-4F62-B5BB-FF4DFDF7A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641" y="4308916"/>
            <a:ext cx="3806614" cy="2125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4D39357-350D-42ED-81A1-17CDDE234D1A}"/>
              </a:ext>
            </a:extLst>
          </p:cNvPr>
          <p:cNvGrpSpPr/>
          <p:nvPr/>
        </p:nvGrpSpPr>
        <p:grpSpPr>
          <a:xfrm>
            <a:off x="-3616" y="38068"/>
            <a:ext cx="2126425" cy="353512"/>
            <a:chOff x="1296" y="0"/>
            <a:chExt cx="1579412" cy="378611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F8FF1021-0B32-4592-8A22-B1CB972F0F17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" name="Arrow: Chevron 4">
              <a:extLst>
                <a:ext uri="{FF2B5EF4-FFF2-40B4-BE49-F238E27FC236}">
                  <a16:creationId xmlns:a16="http://schemas.microsoft.com/office/drawing/2014/main" id="{5BA19180-2F2E-4AC9-A3B2-414172357B66}"/>
                </a:ext>
              </a:extLst>
            </p:cNvPr>
            <p:cNvSpPr txBox="1"/>
            <p:nvPr/>
          </p:nvSpPr>
          <p:spPr>
            <a:xfrm>
              <a:off x="229299" y="7414"/>
              <a:ext cx="1336664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GRILL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547627-A12B-4EB7-8FE3-F14319085372}"/>
              </a:ext>
            </a:extLst>
          </p:cNvPr>
          <p:cNvGrpSpPr/>
          <p:nvPr/>
        </p:nvGrpSpPr>
        <p:grpSpPr>
          <a:xfrm>
            <a:off x="1979251" y="39530"/>
            <a:ext cx="1799604" cy="355326"/>
            <a:chOff x="1422767" y="0"/>
            <a:chExt cx="1579412" cy="371197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C4951BC3-1576-4AE0-A015-799F098D5421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4" name="Arrow: Chevron 6">
              <a:extLst>
                <a:ext uri="{FF2B5EF4-FFF2-40B4-BE49-F238E27FC236}">
                  <a16:creationId xmlns:a16="http://schemas.microsoft.com/office/drawing/2014/main" id="{0A68AF96-F44D-4C93-81C1-74673E87AE51}"/>
                </a:ext>
              </a:extLst>
            </p:cNvPr>
            <p:cNvSpPr txBox="1"/>
            <p:nvPr/>
          </p:nvSpPr>
          <p:spPr>
            <a:xfrm>
              <a:off x="1608366" y="0"/>
              <a:ext cx="1393813" cy="3346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F24D0C6-53BA-479C-A7C0-01AD20FDC41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32</a:t>
            </a:fld>
            <a:endParaRPr lang="en-IN"/>
          </a:p>
        </p:txBody>
      </p:sp>
      <p:pic>
        <p:nvPicPr>
          <p:cNvPr id="20" name="Picture 19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4F2BB026-85EA-4730-BDE6-96E1CEA54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43" y="5238691"/>
            <a:ext cx="13430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78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F1E4BF-B524-47DE-8177-302CCAD89C36}"/>
              </a:ext>
            </a:extLst>
          </p:cNvPr>
          <p:cNvSpPr txBox="1"/>
          <p:nvPr/>
        </p:nvSpPr>
        <p:spPr>
          <a:xfrm>
            <a:off x="3101904" y="2644307"/>
            <a:ext cx="15836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STAINLESS STEEL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87839261-C415-4D9D-975F-4600BCAA5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93527"/>
              </p:ext>
            </p:extLst>
          </p:nvPr>
        </p:nvGraphicFramePr>
        <p:xfrm>
          <a:off x="5839326" y="614919"/>
          <a:ext cx="6234053" cy="2065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4053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591894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Equipped with super efficient motor for durability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Inbuilt front plate helps eliminate all unwanted odours and smoke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24743766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guard for both sides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25812108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5B0B02C-0120-45C9-82DE-0AB1AE97B94D}"/>
              </a:ext>
            </a:extLst>
          </p:cNvPr>
          <p:cNvSpPr txBox="1"/>
          <p:nvPr/>
        </p:nvSpPr>
        <p:spPr>
          <a:xfrm>
            <a:off x="1199142" y="5116086"/>
            <a:ext cx="872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254CC-F953-487F-87CD-46C15FB29A1E}"/>
              </a:ext>
            </a:extLst>
          </p:cNvPr>
          <p:cNvSpPr txBox="1"/>
          <p:nvPr/>
        </p:nvSpPr>
        <p:spPr>
          <a:xfrm>
            <a:off x="1124582" y="2652911"/>
            <a:ext cx="10221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79CEB3-2542-43E7-8C25-066959EDC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510378"/>
              </p:ext>
            </p:extLst>
          </p:nvPr>
        </p:nvGraphicFramePr>
        <p:xfrm>
          <a:off x="5160094" y="4646622"/>
          <a:ext cx="6934686" cy="1512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265">
                  <a:extLst>
                    <a:ext uri="{9D8B030D-6E8A-4147-A177-3AD203B41FA5}">
                      <a16:colId xmlns:a16="http://schemas.microsoft.com/office/drawing/2014/main" val="3320510003"/>
                    </a:ext>
                  </a:extLst>
                </a:gridCol>
                <a:gridCol w="929769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49163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49163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49163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49163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778068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Product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185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14031WH/IV/SS/WD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671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14030WH/IV/SS/WD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3102049"/>
                  </a:ext>
                </a:extLst>
              </a:tr>
            </a:tbl>
          </a:graphicData>
        </a:graphic>
      </p:graphicFrame>
      <p:pic>
        <p:nvPicPr>
          <p:cNvPr id="11" name="Picture 10" descr="A yellow and brown logo&#10;&#10;Description automatically generated">
            <a:extLst>
              <a:ext uri="{FF2B5EF4-FFF2-40B4-BE49-F238E27FC236}">
                <a16:creationId xmlns:a16="http://schemas.microsoft.com/office/drawing/2014/main" id="{813AACA1-B4FC-47D1-9453-4E0A39F64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210" y="5568673"/>
            <a:ext cx="1135340" cy="1053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diagram of a cylinder&#10;&#10;Description automatically generated">
            <a:extLst>
              <a:ext uri="{FF2B5EF4-FFF2-40B4-BE49-F238E27FC236}">
                <a16:creationId xmlns:a16="http://schemas.microsoft.com/office/drawing/2014/main" id="{B2702461-9A1C-4537-8EEB-4BC4BA609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748" y="2839422"/>
            <a:ext cx="2625631" cy="1612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38FFE1-38EE-4CE5-A167-DEE776D2D9CF}"/>
              </a:ext>
            </a:extLst>
          </p:cNvPr>
          <p:cNvSpPr txBox="1"/>
          <p:nvPr/>
        </p:nvSpPr>
        <p:spPr>
          <a:xfrm>
            <a:off x="3101904" y="5108838"/>
            <a:ext cx="15836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 RICH WOOD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8C9775-7C94-4A87-BD92-865F7C6DA89D}"/>
              </a:ext>
            </a:extLst>
          </p:cNvPr>
          <p:cNvGrpSpPr/>
          <p:nvPr/>
        </p:nvGrpSpPr>
        <p:grpSpPr>
          <a:xfrm>
            <a:off x="-1" y="35391"/>
            <a:ext cx="2753715" cy="487615"/>
            <a:chOff x="1296" y="0"/>
            <a:chExt cx="1772165" cy="487615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5FA1EF8F-C5C9-4654-94C2-821B74932A24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id="{45E36B30-F1FD-4F82-84B7-8FB486524FC7}"/>
                </a:ext>
              </a:extLst>
            </p:cNvPr>
            <p:cNvSpPr txBox="1"/>
            <p:nvPr/>
          </p:nvSpPr>
          <p:spPr>
            <a:xfrm>
              <a:off x="145269" y="37186"/>
              <a:ext cx="1628192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V-01–Pipe Series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F0212A-EA6D-414F-80E3-12DCF190D8C5}"/>
              </a:ext>
            </a:extLst>
          </p:cNvPr>
          <p:cNvGrpSpPr/>
          <p:nvPr/>
        </p:nvGrpSpPr>
        <p:grpSpPr>
          <a:xfrm>
            <a:off x="2356666" y="35782"/>
            <a:ext cx="1579412" cy="371197"/>
            <a:chOff x="1422767" y="0"/>
            <a:chExt cx="1579412" cy="371197"/>
          </a:xfrm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59461500-0153-41FF-9F3C-444AD4B9DB09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Arrow: Chevron 6">
              <a:extLst>
                <a:ext uri="{FF2B5EF4-FFF2-40B4-BE49-F238E27FC236}">
                  <a16:creationId xmlns:a16="http://schemas.microsoft.com/office/drawing/2014/main" id="{1FA00949-FD87-452E-A109-5EB1F4DC6633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5E95D07-8103-4A79-B029-BC0ABA1D52B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33</a:t>
            </a:fld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DCFC499-9742-4764-8EAB-01AD89791E8B}"/>
              </a:ext>
            </a:extLst>
          </p:cNvPr>
          <p:cNvGrpSpPr/>
          <p:nvPr/>
        </p:nvGrpSpPr>
        <p:grpSpPr>
          <a:xfrm>
            <a:off x="58889" y="5517291"/>
            <a:ext cx="1346521" cy="1305318"/>
            <a:chOff x="1468869" y="4300190"/>
            <a:chExt cx="1346521" cy="1305318"/>
          </a:xfrm>
        </p:grpSpPr>
        <p:pic>
          <p:nvPicPr>
            <p:cNvPr id="26" name="Picture 25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2C341A62-3BD5-4EB6-973E-44FC72D82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B18805F4-2B24-41B7-88E6-B3371976868A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8BF17D6-0D9A-44AE-9974-FC26780A9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62" y="667816"/>
            <a:ext cx="2017951" cy="20423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FBC517-216A-4918-87A5-7886FD8BB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79" y="3139027"/>
            <a:ext cx="2078916" cy="19813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E7F7A2-1E4E-4F9A-8175-DEA2AF90E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333" y="771457"/>
            <a:ext cx="1816765" cy="18350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736D6D-9688-46E7-B4A8-D4DBF8BFE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5333" y="3212186"/>
            <a:ext cx="1816765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6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C08FCA4-D01F-47E8-A4C9-C64C51ED1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559" y="2921655"/>
            <a:ext cx="2060627" cy="232277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8D5D01-6823-4722-ADBB-40455C6B5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597221"/>
              </p:ext>
            </p:extLst>
          </p:nvPr>
        </p:nvGraphicFramePr>
        <p:xfrm>
          <a:off x="5860726" y="4578941"/>
          <a:ext cx="6148421" cy="109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133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321674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253120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303247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303247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752764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450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310204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39A2CC-A928-4AB7-8B03-220971932BA1}"/>
              </a:ext>
            </a:extLst>
          </p:cNvPr>
          <p:cNvSpPr txBox="1"/>
          <p:nvPr/>
        </p:nvSpPr>
        <p:spPr>
          <a:xfrm>
            <a:off x="2947377" y="5153503"/>
            <a:ext cx="87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14036BK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B213ECF9-6E68-443A-B9D3-C837A6DE9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441668"/>
              </p:ext>
            </p:extLst>
          </p:nvPr>
        </p:nvGraphicFramePr>
        <p:xfrm>
          <a:off x="5860726" y="609759"/>
          <a:ext cx="6234053" cy="153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4053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547697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 efficient motor for better suction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24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Inbuilt front grill helps eliminate all unwanted foreign material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247437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778D218-2299-4F47-8F5C-5A08B9A0E49A}"/>
              </a:ext>
            </a:extLst>
          </p:cNvPr>
          <p:cNvSpPr txBox="1"/>
          <p:nvPr/>
        </p:nvSpPr>
        <p:spPr>
          <a:xfrm>
            <a:off x="1184806" y="3178939"/>
            <a:ext cx="872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14036IV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EE3A-4194-42D8-AA04-331D0343E2F4}"/>
              </a:ext>
            </a:extLst>
          </p:cNvPr>
          <p:cNvSpPr txBox="1"/>
          <p:nvPr/>
        </p:nvSpPr>
        <p:spPr>
          <a:xfrm>
            <a:off x="4243913" y="3163486"/>
            <a:ext cx="1022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14036WH</a:t>
            </a:r>
          </a:p>
        </p:txBody>
      </p:sp>
      <p:pic>
        <p:nvPicPr>
          <p:cNvPr id="11" name="Picture 10" descr="A yellow and brown logo&#10;&#10;Description automatically generated">
            <a:extLst>
              <a:ext uri="{FF2B5EF4-FFF2-40B4-BE49-F238E27FC236}">
                <a16:creationId xmlns:a16="http://schemas.microsoft.com/office/drawing/2014/main" id="{5F96B8AE-0453-4D0E-892A-93E71901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02" y="5415113"/>
            <a:ext cx="1135340" cy="1053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diagram of a machine&#10;&#10;Description automatically generated">
            <a:extLst>
              <a:ext uri="{FF2B5EF4-FFF2-40B4-BE49-F238E27FC236}">
                <a16:creationId xmlns:a16="http://schemas.microsoft.com/office/drawing/2014/main" id="{60C82C18-0D56-451E-9BFC-F20604602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045" y="2298319"/>
            <a:ext cx="3484158" cy="2195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4E11C12-211E-45F7-A491-D81FB45D6764}"/>
              </a:ext>
            </a:extLst>
          </p:cNvPr>
          <p:cNvGrpSpPr/>
          <p:nvPr/>
        </p:nvGrpSpPr>
        <p:grpSpPr>
          <a:xfrm>
            <a:off x="0" y="35391"/>
            <a:ext cx="2725534" cy="503042"/>
            <a:chOff x="1296" y="0"/>
            <a:chExt cx="1579412" cy="503042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03202257-5B90-478A-85DC-22FE9E0A3472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FA755A70-E350-4778-90B4-2273336CE9FD}"/>
                </a:ext>
              </a:extLst>
            </p:cNvPr>
            <p:cNvSpPr txBox="1"/>
            <p:nvPr/>
          </p:nvSpPr>
          <p:spPr>
            <a:xfrm>
              <a:off x="154261" y="52613"/>
              <a:ext cx="1347264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V-02–Pipe Series</a:t>
              </a:r>
            </a:p>
            <a:p>
              <a:pPr marL="0" lvl="0" indent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020905-96FF-4D40-99A3-C1A6AA2914F6}"/>
              </a:ext>
            </a:extLst>
          </p:cNvPr>
          <p:cNvGrpSpPr/>
          <p:nvPr/>
        </p:nvGrpSpPr>
        <p:grpSpPr>
          <a:xfrm>
            <a:off x="2485583" y="35391"/>
            <a:ext cx="1579412" cy="371197"/>
            <a:chOff x="1422767" y="0"/>
            <a:chExt cx="1579412" cy="37119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E1882B99-DF04-45D9-8795-5898AB712350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6">
              <a:extLst>
                <a:ext uri="{FF2B5EF4-FFF2-40B4-BE49-F238E27FC236}">
                  <a16:creationId xmlns:a16="http://schemas.microsoft.com/office/drawing/2014/main" id="{8C6884DE-B427-40B8-B0F7-CA6FE60E8CE8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0" name="Slide Number Placeholder 20">
            <a:extLst>
              <a:ext uri="{FF2B5EF4-FFF2-40B4-BE49-F238E27FC236}">
                <a16:creationId xmlns:a16="http://schemas.microsoft.com/office/drawing/2014/main" id="{3134AE7E-B7F9-410C-9854-3253981646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34</a:t>
            </a:fld>
            <a:endParaRPr lang="en-I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276F59-679B-4A32-B510-24092065F50A}"/>
              </a:ext>
            </a:extLst>
          </p:cNvPr>
          <p:cNvGrpSpPr/>
          <p:nvPr/>
        </p:nvGrpSpPr>
        <p:grpSpPr>
          <a:xfrm>
            <a:off x="122884" y="5382804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C7706074-A9D9-4352-B5E1-917DC57D2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CEC755AF-2519-4A74-95D6-47C315679A5E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5C3D7AE-3439-4BC3-8E19-4F79A1B18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29" y="739098"/>
            <a:ext cx="1853345" cy="2182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6013D3-3B78-4396-B2DA-AAD857122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789100"/>
            <a:ext cx="2042337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63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6CB410-9109-4C4A-9EEE-37A93E418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715391"/>
              </p:ext>
            </p:extLst>
          </p:nvPr>
        </p:nvGraphicFramePr>
        <p:xfrm>
          <a:off x="6485919" y="4747540"/>
          <a:ext cx="5439547" cy="1232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036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0133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44212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85981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85981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837577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95268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CC45A223-BDBA-4B48-884F-ECDDCA3DE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716804"/>
              </p:ext>
            </p:extLst>
          </p:nvPr>
        </p:nvGraphicFramePr>
        <p:xfrm>
          <a:off x="6485919" y="579301"/>
          <a:ext cx="5558461" cy="220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8461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647198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0524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 efficient motor for better suction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24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guard for both side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7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Exceptionally silent operation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339475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Easily removable front for cleaning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D73E6E-2EAC-4010-9C0A-BBD76787DE5C}"/>
              </a:ext>
            </a:extLst>
          </p:cNvPr>
          <p:cNvSpPr txBox="1"/>
          <p:nvPr/>
        </p:nvSpPr>
        <p:spPr>
          <a:xfrm>
            <a:off x="1615936" y="2304665"/>
            <a:ext cx="1228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14176WH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4CF2D-55BA-4A1B-A941-3E971F94DC36}"/>
              </a:ext>
            </a:extLst>
          </p:cNvPr>
          <p:cNvSpPr txBox="1"/>
          <p:nvPr/>
        </p:nvSpPr>
        <p:spPr>
          <a:xfrm>
            <a:off x="3893105" y="2345683"/>
            <a:ext cx="1228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14176IV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1D53A-30C4-484D-8FCE-35480099B1BD}"/>
              </a:ext>
            </a:extLst>
          </p:cNvPr>
          <p:cNvSpPr txBox="1"/>
          <p:nvPr/>
        </p:nvSpPr>
        <p:spPr>
          <a:xfrm>
            <a:off x="3802873" y="4738016"/>
            <a:ext cx="1519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 Rich Wood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14176DRW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8B46A-2B69-486E-A4E1-3F8E29F0B470}"/>
              </a:ext>
            </a:extLst>
          </p:cNvPr>
          <p:cNvSpPr txBox="1"/>
          <p:nvPr/>
        </p:nvSpPr>
        <p:spPr>
          <a:xfrm>
            <a:off x="1358773" y="4738016"/>
            <a:ext cx="1228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14176FO</a:t>
            </a:r>
          </a:p>
        </p:txBody>
      </p:sp>
      <p:pic>
        <p:nvPicPr>
          <p:cNvPr id="12" name="Picture 11" descr="A drawing of a machine&#10;&#10;Description automatically generated with medium confidence">
            <a:extLst>
              <a:ext uri="{FF2B5EF4-FFF2-40B4-BE49-F238E27FC236}">
                <a16:creationId xmlns:a16="http://schemas.microsoft.com/office/drawing/2014/main" id="{3F7DAF1B-B6DB-4D56-BE62-E60269F25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919" y="2927348"/>
            <a:ext cx="4086225" cy="1651044"/>
          </a:xfrm>
          <a:prstGeom prst="rect">
            <a:avLst/>
          </a:prstGeom>
        </p:spPr>
      </p:pic>
      <p:pic>
        <p:nvPicPr>
          <p:cNvPr id="13" name="Picture 12" descr="A yellow and brown logo&#10;&#10;Description automatically generated">
            <a:extLst>
              <a:ext uri="{FF2B5EF4-FFF2-40B4-BE49-F238E27FC236}">
                <a16:creationId xmlns:a16="http://schemas.microsoft.com/office/drawing/2014/main" id="{CD11B1C1-DDCB-4840-B88C-3E7550B1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678" y="5363962"/>
            <a:ext cx="1135340" cy="1053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CB04B34-F7A7-44DF-ABE8-84DED2D2E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383" y="0"/>
            <a:ext cx="455214" cy="4425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0F9A37-3F26-4D4D-8A2C-F172CAE1E4EE}"/>
              </a:ext>
            </a:extLst>
          </p:cNvPr>
          <p:cNvGrpSpPr/>
          <p:nvPr/>
        </p:nvGrpSpPr>
        <p:grpSpPr>
          <a:xfrm>
            <a:off x="8185" y="24199"/>
            <a:ext cx="3100291" cy="545758"/>
            <a:chOff x="1296" y="-11191"/>
            <a:chExt cx="1725877" cy="503399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99F4256B-6908-462E-8CAA-941E74B90D1D}"/>
                </a:ext>
              </a:extLst>
            </p:cNvPr>
            <p:cNvSpPr/>
            <p:nvPr/>
          </p:nvSpPr>
          <p:spPr>
            <a:xfrm>
              <a:off x="1296" y="-11191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id="{24809B3F-3EE1-4531-8201-FF095D61243F}"/>
                </a:ext>
              </a:extLst>
            </p:cNvPr>
            <p:cNvSpPr txBox="1"/>
            <p:nvPr/>
          </p:nvSpPr>
          <p:spPr>
            <a:xfrm>
              <a:off x="139745" y="41779"/>
              <a:ext cx="1587428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PIPE SERIES V-03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F596A6-35B3-43E9-81A1-054C2C11C294}"/>
              </a:ext>
            </a:extLst>
          </p:cNvPr>
          <p:cNvGrpSpPr/>
          <p:nvPr/>
        </p:nvGrpSpPr>
        <p:grpSpPr>
          <a:xfrm>
            <a:off x="2726971" y="31054"/>
            <a:ext cx="1579412" cy="371197"/>
            <a:chOff x="1422767" y="0"/>
            <a:chExt cx="1579412" cy="371197"/>
          </a:xfrm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DBBD2AAB-D8EA-4E41-9266-E425B6D70FE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Arrow: Chevron 6">
              <a:extLst>
                <a:ext uri="{FF2B5EF4-FFF2-40B4-BE49-F238E27FC236}">
                  <a16:creationId xmlns:a16="http://schemas.microsoft.com/office/drawing/2014/main" id="{13B2A803-4C9E-416B-8ABE-37C575B8F28F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Plastic Exhaust</a:t>
              </a:r>
              <a:endParaRPr lang="en-IN" sz="1200"/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8BBD00A-7142-4520-ACDF-E6CB4708738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35</a:t>
            </a:fld>
            <a:endParaRPr lang="en-IN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A15E8D-2FD1-4ED8-BCC4-B015D5E439D1}"/>
              </a:ext>
            </a:extLst>
          </p:cNvPr>
          <p:cNvGrpSpPr/>
          <p:nvPr/>
        </p:nvGrpSpPr>
        <p:grpSpPr>
          <a:xfrm>
            <a:off x="266533" y="5322904"/>
            <a:ext cx="1346521" cy="1305318"/>
            <a:chOff x="1468869" y="4300190"/>
            <a:chExt cx="1346521" cy="1305318"/>
          </a:xfrm>
        </p:grpSpPr>
        <p:pic>
          <p:nvPicPr>
            <p:cNvPr id="27" name="Picture 26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C92A2AA3-44C5-4323-969F-0290F7BB8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5B15AAAC-DF78-4A6D-B4D7-5A965F71E4F2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0D86C6-8D66-424D-AD6E-6BF5B938FE34}"/>
              </a:ext>
            </a:extLst>
          </p:cNvPr>
          <p:cNvGrpSpPr/>
          <p:nvPr/>
        </p:nvGrpSpPr>
        <p:grpSpPr>
          <a:xfrm>
            <a:off x="3883126" y="781454"/>
            <a:ext cx="1633745" cy="1620000"/>
            <a:chOff x="3883126" y="781454"/>
            <a:chExt cx="1633745" cy="1620000"/>
          </a:xfrm>
        </p:grpSpPr>
        <p:pic>
          <p:nvPicPr>
            <p:cNvPr id="7" name="Picture 6" descr="A white square object with a logo on it&#10;&#10;Description automatically generated">
              <a:extLst>
                <a:ext uri="{FF2B5EF4-FFF2-40B4-BE49-F238E27FC236}">
                  <a16:creationId xmlns:a16="http://schemas.microsoft.com/office/drawing/2014/main" id="{321FF11B-F7A8-4104-83A5-CD47CEE1E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85" b="96000" l="3606" r="96274">
                          <a14:foregroundMark x1="6370" y1="9455" x2="59736" y2="59636"/>
                          <a14:foregroundMark x1="59736" y1="59636" x2="74880" y2="96242"/>
                          <a14:foregroundMark x1="9495" y1="88848" x2="71034" y2="9455"/>
                          <a14:foregroundMark x1="32332" y1="9818" x2="55769" y2="9818"/>
                          <a14:foregroundMark x1="59736" y1="10061" x2="62861" y2="12848"/>
                          <a14:foregroundMark x1="17909" y1="32000" x2="13221" y2="67273"/>
                          <a14:foregroundMark x1="12620" y1="28848" x2="8053" y2="60364"/>
                          <a14:foregroundMark x1="40505" y1="9212" x2="65625" y2="8606"/>
                          <a14:foregroundMark x1="87500" y1="35879" x2="84255" y2="57333"/>
                          <a14:foregroundMark x1="84255" y1="57333" x2="83293" y2="58545"/>
                          <a14:foregroundMark x1="87861" y1="54424" x2="77644" y2="67273"/>
                          <a14:foregroundMark x1="79688" y1="82424" x2="79688" y2="88364"/>
                          <a14:foregroundMark x1="83293" y1="50909" x2="81130" y2="8485"/>
                          <a14:foregroundMark x1="75120" y1="4848" x2="67428" y2="5455"/>
                          <a14:foregroundMark x1="55889" y1="5091" x2="47115" y2="4848"/>
                          <a14:foregroundMark x1="3846" y1="15394" x2="3606" y2="62303"/>
                          <a14:foregroundMark x1="90986" y1="47879" x2="90144" y2="55758"/>
                          <a14:foregroundMark x1="96274" y1="43394" x2="96274" y2="43394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126" y="781454"/>
              <a:ext cx="1633745" cy="1620000"/>
            </a:xfrm>
            <a:prstGeom prst="rect">
              <a:avLst/>
            </a:prstGeom>
          </p:spPr>
        </p:pic>
        <p:pic>
          <p:nvPicPr>
            <p:cNvPr id="31" name="Picture 30" descr="A white square object with a logo on it&#10;&#10;Description automatically generated">
              <a:extLst>
                <a:ext uri="{FF2B5EF4-FFF2-40B4-BE49-F238E27FC236}">
                  <a16:creationId xmlns:a16="http://schemas.microsoft.com/office/drawing/2014/main" id="{DA2C4EE2-9B78-4CAE-8D97-C17CC9300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95551" y1="0" x2="99807" y2="91379"/>
                          <a14:foregroundMark x1="20503" y1="0" x2="11992" y2="98276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4834" y="2141787"/>
              <a:ext cx="617672" cy="11611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C0323C-C7B4-4297-97A4-3413ACBB2D69}"/>
              </a:ext>
            </a:extLst>
          </p:cNvPr>
          <p:cNvGrpSpPr/>
          <p:nvPr/>
        </p:nvGrpSpPr>
        <p:grpSpPr>
          <a:xfrm>
            <a:off x="3883126" y="3244844"/>
            <a:ext cx="1539681" cy="1502697"/>
            <a:chOff x="3883126" y="3244844"/>
            <a:chExt cx="1539681" cy="1502697"/>
          </a:xfrm>
        </p:grpSpPr>
        <p:pic>
          <p:nvPicPr>
            <p:cNvPr id="14" name="Picture 13" descr="A brown square object with a black cover&#10;&#10;Description automatically generated">
              <a:extLst>
                <a:ext uri="{FF2B5EF4-FFF2-40B4-BE49-F238E27FC236}">
                  <a16:creationId xmlns:a16="http://schemas.microsoft.com/office/drawing/2014/main" id="{88F80783-0FA6-405F-B154-AD27C2ABB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425" b="94819" l="4425" r="95449">
                          <a14:foregroundMark x1="14791" y1="56477" x2="21239" y2="78627"/>
                          <a14:foregroundMark x1="21239" y1="78627" x2="22250" y2="79922"/>
                          <a14:foregroundMark x1="59545" y1="84456" x2="22377" y2="85881"/>
                          <a14:foregroundMark x1="12010" y1="88212" x2="7712" y2="80311"/>
                          <a14:foregroundMark x1="7712" y1="80311" x2="7585" y2="66969"/>
                          <a14:foregroundMark x1="7712" y1="87176" x2="40455" y2="88990"/>
                          <a14:foregroundMark x1="51580" y1="92746" x2="23515" y2="92746"/>
                          <a14:foregroundMark x1="5942" y1="88731" x2="4551" y2="80440"/>
                          <a14:foregroundMark x1="70923" y1="93394" x2="56764" y2="93523"/>
                          <a14:foregroundMark x1="87990" y1="34974" x2="88748" y2="40155"/>
                          <a14:foregroundMark x1="95575" y1="41062" x2="93552" y2="42098"/>
                          <a14:foregroundMark x1="65487" y1="7124" x2="9229" y2="5959"/>
                          <a14:foregroundMark x1="69659" y1="4793" x2="63970" y2="5829"/>
                          <a14:foregroundMark x1="72693" y1="1425" x2="72061" y2="1425"/>
                          <a14:foregroundMark x1="69027" y1="94819" x2="64855" y2="93523"/>
                          <a14:foregroundMark x1="91150" y1="27591" x2="91150" y2="27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126" y="3244844"/>
              <a:ext cx="1539681" cy="1502697"/>
            </a:xfrm>
            <a:prstGeom prst="rect">
              <a:avLst/>
            </a:prstGeom>
          </p:spPr>
        </p:pic>
        <p:pic>
          <p:nvPicPr>
            <p:cNvPr id="33" name="Picture 32" descr="A brown square object with a black cover&#10;&#10;Description automatically generated">
              <a:extLst>
                <a:ext uri="{FF2B5EF4-FFF2-40B4-BE49-F238E27FC236}">
                  <a16:creationId xmlns:a16="http://schemas.microsoft.com/office/drawing/2014/main" id="{9059DF5A-C9D3-403A-B401-8D92B8F19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0690" y1="0" x2="42759" y2="35484"/>
                          <a14:foregroundMark x1="43448" y1="38710" x2="45517" y2="54839"/>
                          <a14:foregroundMark x1="8966" y1="58065" x2="13103" y2="96774"/>
                          <a14:foregroundMark x1="8276" y1="0" x2="8276" y2="54839"/>
                          <a14:foregroundMark x1="690" y1="58065" x2="2069" y2="96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1740" y="4462997"/>
              <a:ext cx="603859" cy="1314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7ECE4D6-29A7-4A36-8ED1-432A4AB273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31654" y="3060918"/>
            <a:ext cx="1597290" cy="16399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065475-6981-4B74-85B8-C1BA5E421D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3364" y="693180"/>
            <a:ext cx="1633870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36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B4166AA-A12A-47D9-A50A-3CE7E20E96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880388"/>
              </p:ext>
            </p:extLst>
          </p:nvPr>
        </p:nvGraphicFramePr>
        <p:xfrm>
          <a:off x="-2080382" y="596597"/>
          <a:ext cx="6987295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5E902F-A190-4538-A43F-5632E60C3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24868"/>
              </p:ext>
            </p:extLst>
          </p:nvPr>
        </p:nvGraphicFramePr>
        <p:xfrm>
          <a:off x="7495026" y="608089"/>
          <a:ext cx="4497279" cy="2401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7279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542483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39672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 efficient motor for better suction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2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guard for both side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7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Exceptionally silent operation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33233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Easily removable front for cleaning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  <a:tr h="33233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Grill with shutter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446190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6B06F37-E602-4228-ABFF-6BCBFC233AF2}"/>
              </a:ext>
            </a:extLst>
          </p:cNvPr>
          <p:cNvSpPr txBox="1"/>
          <p:nvPr/>
        </p:nvSpPr>
        <p:spPr>
          <a:xfrm>
            <a:off x="5214153" y="2903248"/>
            <a:ext cx="12287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14177BK</a:t>
            </a:r>
          </a:p>
        </p:txBody>
      </p:sp>
      <p:pic>
        <p:nvPicPr>
          <p:cNvPr id="5" name="Picture 4" descr="A drawing of a machine&#10;&#10;Description automatically generated with medium confidence">
            <a:extLst>
              <a:ext uri="{FF2B5EF4-FFF2-40B4-BE49-F238E27FC236}">
                <a16:creationId xmlns:a16="http://schemas.microsoft.com/office/drawing/2014/main" id="{66A3694E-8442-4D4C-A525-A1E9446BF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026" y="3041007"/>
            <a:ext cx="4414838" cy="178134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A87BF3-1AC2-47DC-87FA-4A30B4180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52823"/>
              </p:ext>
            </p:extLst>
          </p:nvPr>
        </p:nvGraphicFramePr>
        <p:xfrm>
          <a:off x="6818435" y="4833225"/>
          <a:ext cx="5173868" cy="1322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241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36653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93210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32940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32940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898657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24093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15148C0-68B0-4C7F-88B6-413BA6F76C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7500" l="4865" r="95676">
                        <a14:foregroundMark x1="12973" y1="31250" x2="12973" y2="37500"/>
                        <a14:foregroundMark x1="4865" y1="25000" x2="4865" y2="28125"/>
                        <a14:foregroundMark x1="28649" y1="25000" x2="29730" y2="40625"/>
                        <a14:foregroundMark x1="36216" y1="34375" x2="36757" y2="25000"/>
                        <a14:foregroundMark x1="49730" y1="37500" x2="49730" y2="43750"/>
                        <a14:foregroundMark x1="62162" y1="40625" x2="62162" y2="40625"/>
                        <a14:foregroundMark x1="89189" y1="46875" x2="89189" y2="46875"/>
                        <a14:foregroundMark x1="95676" y1="53125" x2="95676" y2="53125"/>
                        <a14:foregroundMark x1="83243" y1="21875" x2="83243" y2="21875"/>
                        <a14:backgroundMark x1="27027" y1="46875" x2="27027" y2="46875"/>
                        <a14:backgroundMark x1="78919" y1="46875" x2="78919" y2="4687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651" y="3614906"/>
            <a:ext cx="622531" cy="107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DAAB8-FF45-4D29-BF6E-A4A06AF3B9A5}"/>
              </a:ext>
            </a:extLst>
          </p:cNvPr>
          <p:cNvSpPr txBox="1"/>
          <p:nvPr/>
        </p:nvSpPr>
        <p:spPr>
          <a:xfrm rot="21431611">
            <a:off x="2090928" y="5354978"/>
            <a:ext cx="25346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 AIRE PIPE SERIES V-04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4A885-4BDE-45A7-815B-35A46760DA93}"/>
              </a:ext>
            </a:extLst>
          </p:cNvPr>
          <p:cNvSpPr txBox="1"/>
          <p:nvPr/>
        </p:nvSpPr>
        <p:spPr>
          <a:xfrm>
            <a:off x="850508" y="2892836"/>
            <a:ext cx="12287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14177WH</a:t>
            </a:r>
          </a:p>
        </p:txBody>
      </p:sp>
      <p:pic>
        <p:nvPicPr>
          <p:cNvPr id="10" name="Picture 9" descr="A yellow and brown logo&#10;&#10;Description automatically generated">
            <a:extLst>
              <a:ext uri="{FF2B5EF4-FFF2-40B4-BE49-F238E27FC236}">
                <a16:creationId xmlns:a16="http://schemas.microsoft.com/office/drawing/2014/main" id="{AF2826A5-C39C-4C6D-9B88-9F66EE62C4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2853" y="5285532"/>
            <a:ext cx="1135340" cy="1053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69C41-0081-4D42-8B01-1A35E3E9CA43}"/>
              </a:ext>
            </a:extLst>
          </p:cNvPr>
          <p:cNvSpPr txBox="1"/>
          <p:nvPr/>
        </p:nvSpPr>
        <p:spPr>
          <a:xfrm>
            <a:off x="2892845" y="4643678"/>
            <a:ext cx="1228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14177IV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92CB25-2667-4821-AB7E-276D4A69DC6E}"/>
              </a:ext>
            </a:extLst>
          </p:cNvPr>
          <p:cNvGrpSpPr/>
          <p:nvPr/>
        </p:nvGrpSpPr>
        <p:grpSpPr>
          <a:xfrm>
            <a:off x="-1" y="35392"/>
            <a:ext cx="3195089" cy="490091"/>
            <a:chOff x="1296" y="0"/>
            <a:chExt cx="1741209" cy="498257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94FB49C1-9E45-405F-B750-7703322C5395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id="{13BDBC0A-07C8-48AC-AD0D-0688875238D7}"/>
                </a:ext>
              </a:extLst>
            </p:cNvPr>
            <p:cNvSpPr txBox="1"/>
            <p:nvPr/>
          </p:nvSpPr>
          <p:spPr>
            <a:xfrm>
              <a:off x="163093" y="47827"/>
              <a:ext cx="1579412" cy="4504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PIPE SERIES V-04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1EF093-87B8-4625-9F02-4AC707D652E5}"/>
              </a:ext>
            </a:extLst>
          </p:cNvPr>
          <p:cNvGrpSpPr/>
          <p:nvPr/>
        </p:nvGrpSpPr>
        <p:grpSpPr>
          <a:xfrm>
            <a:off x="2722782" y="31427"/>
            <a:ext cx="1579412" cy="371197"/>
            <a:chOff x="1422767" y="0"/>
            <a:chExt cx="1579412" cy="371197"/>
          </a:xfrm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DA9E1BC5-5A7F-46EA-93AC-8DC50843BD2D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3" name="Arrow: Chevron 6">
              <a:extLst>
                <a:ext uri="{FF2B5EF4-FFF2-40B4-BE49-F238E27FC236}">
                  <a16:creationId xmlns:a16="http://schemas.microsoft.com/office/drawing/2014/main" id="{44E13149-CD65-49CF-B9F8-E3D1A64C89E3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174D813-3430-4B5B-8FB4-FEEA57C1659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36</a:t>
            </a:fld>
            <a:endParaRPr lang="en-IN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5F8FCA-6DAB-4377-AFF4-02180786DE53}"/>
              </a:ext>
            </a:extLst>
          </p:cNvPr>
          <p:cNvGrpSpPr/>
          <p:nvPr/>
        </p:nvGrpSpPr>
        <p:grpSpPr>
          <a:xfrm>
            <a:off x="278365" y="5214329"/>
            <a:ext cx="1346521" cy="1305318"/>
            <a:chOff x="1468869" y="4300190"/>
            <a:chExt cx="1346521" cy="1305318"/>
          </a:xfrm>
        </p:grpSpPr>
        <p:pic>
          <p:nvPicPr>
            <p:cNvPr id="27" name="Picture 26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FD114D15-C827-43D9-8512-C77ABB547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682B0C34-A7B2-42A3-A1F3-4FF130276435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90D2B203-C8EB-45C3-8BB3-D3948CB2F5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383" y="0"/>
            <a:ext cx="455214" cy="4425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ABD1A8-605A-4DD0-B537-CAAC186EB0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5747" y="617192"/>
            <a:ext cx="1865538" cy="22313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B0BAF0-105A-4F23-BC90-477E0A6D78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703" y="617192"/>
            <a:ext cx="2042337" cy="21886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8D03DCD-5C9D-4B76-96E9-EDC3240B5D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0426" y="2569992"/>
            <a:ext cx="1993565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61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C0502A-2889-4B95-A27C-17BAF860D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326658"/>
              </p:ext>
            </p:extLst>
          </p:nvPr>
        </p:nvGraphicFramePr>
        <p:xfrm>
          <a:off x="6541043" y="3203007"/>
          <a:ext cx="5540692" cy="1014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00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21816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6362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0617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06174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689119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Duct Size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25209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BA245C2-58FE-4C38-8221-4AA6073C0B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6081771"/>
              </p:ext>
            </p:extLst>
          </p:nvPr>
        </p:nvGraphicFramePr>
        <p:xfrm>
          <a:off x="-1900082" y="647244"/>
          <a:ext cx="7073058" cy="45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3305654A-8E0A-4871-B050-92132BF5D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839528"/>
              </p:ext>
            </p:extLst>
          </p:nvPr>
        </p:nvGraphicFramePr>
        <p:xfrm>
          <a:off x="6541044" y="622047"/>
          <a:ext cx="5540693" cy="2488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0693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414829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1482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 efficient motor for better suction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2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guard for both side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82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Exceptionally silent operation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41482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Easily removable front for cleaning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  <a:tr h="41482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Easy installation for ceiling application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811104851"/>
                  </a:ext>
                </a:extLst>
              </a:tr>
            </a:tbl>
          </a:graphicData>
        </a:graphic>
      </p:graphicFrame>
      <p:pic>
        <p:nvPicPr>
          <p:cNvPr id="5" name="Picture 4" descr="A drawing of a product&#10;&#10;Description automatically generated with medium confidence">
            <a:extLst>
              <a:ext uri="{FF2B5EF4-FFF2-40B4-BE49-F238E27FC236}">
                <a16:creationId xmlns:a16="http://schemas.microsoft.com/office/drawing/2014/main" id="{61BE8AF5-3E3B-4E43-8C28-13A9F17E2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912" y="4309321"/>
            <a:ext cx="5540692" cy="2093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8C69E7-C09A-4997-92F2-A2597F5056B1}"/>
              </a:ext>
            </a:extLst>
          </p:cNvPr>
          <p:cNvSpPr txBox="1"/>
          <p:nvPr/>
        </p:nvSpPr>
        <p:spPr>
          <a:xfrm>
            <a:off x="2825270" y="4832632"/>
            <a:ext cx="1228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14174WH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9F89A0-DAFD-4C58-A56E-4AE01BEBE788}"/>
              </a:ext>
            </a:extLst>
          </p:cNvPr>
          <p:cNvGrpSpPr/>
          <p:nvPr/>
        </p:nvGrpSpPr>
        <p:grpSpPr>
          <a:xfrm>
            <a:off x="-1" y="35389"/>
            <a:ext cx="3647091" cy="505404"/>
            <a:chOff x="1296" y="-2"/>
            <a:chExt cx="1896722" cy="505404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E2403722-24B7-4566-A47F-C4752FFD9B0C}"/>
                </a:ext>
              </a:extLst>
            </p:cNvPr>
            <p:cNvSpPr/>
            <p:nvPr/>
          </p:nvSpPr>
          <p:spPr>
            <a:xfrm>
              <a:off x="1296" y="-2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2" name="Arrow: Chevron 4">
              <a:extLst>
                <a:ext uri="{FF2B5EF4-FFF2-40B4-BE49-F238E27FC236}">
                  <a16:creationId xmlns:a16="http://schemas.microsoft.com/office/drawing/2014/main" id="{89B580C7-6318-4F05-B9CF-CB6C8F011E60}"/>
                </a:ext>
              </a:extLst>
            </p:cNvPr>
            <p:cNvSpPr txBox="1"/>
            <p:nvPr/>
          </p:nvSpPr>
          <p:spPr>
            <a:xfrm>
              <a:off x="152745" y="54973"/>
              <a:ext cx="1745273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CEILING MOUNT 01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F1243B-F6CD-494A-80D7-4886D66CB89A}"/>
              </a:ext>
            </a:extLst>
          </p:cNvPr>
          <p:cNvGrpSpPr/>
          <p:nvPr/>
        </p:nvGrpSpPr>
        <p:grpSpPr>
          <a:xfrm>
            <a:off x="2891104" y="31535"/>
            <a:ext cx="1579412" cy="371197"/>
            <a:chOff x="1422767" y="0"/>
            <a:chExt cx="1579412" cy="371197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ED707C77-4CD8-4A28-9A13-64E1516AB303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5" name="Arrow: Chevron 6">
              <a:extLst>
                <a:ext uri="{FF2B5EF4-FFF2-40B4-BE49-F238E27FC236}">
                  <a16:creationId xmlns:a16="http://schemas.microsoft.com/office/drawing/2014/main" id="{C82D0ACD-EDF8-4A3B-AA95-4A4738C0D7EA}"/>
                </a:ext>
              </a:extLst>
            </p:cNvPr>
            <p:cNvSpPr txBox="1"/>
            <p:nvPr/>
          </p:nvSpPr>
          <p:spPr>
            <a:xfrm>
              <a:off x="1662717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Plastic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6E6115B-B778-464A-A157-9E1937F1F00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37</a:t>
            </a:fld>
            <a:endParaRPr lang="en-IN"/>
          </a:p>
        </p:txBody>
      </p:sp>
      <p:pic>
        <p:nvPicPr>
          <p:cNvPr id="18" name="Picture 17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A086ECE5-582F-4C46-A1B8-BDFFBAC82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451" y="5294722"/>
            <a:ext cx="1343025" cy="133350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7858F32-4112-4297-AA72-614DED7134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058" y="0"/>
            <a:ext cx="455214" cy="442525"/>
          </a:xfrm>
          <a:prstGeom prst="rect">
            <a:avLst/>
          </a:prstGeom>
        </p:spPr>
      </p:pic>
      <p:pic>
        <p:nvPicPr>
          <p:cNvPr id="27" name="Picture 26" descr="A white air vent with a white cover&#10;&#10;Description automatically generated">
            <a:extLst>
              <a:ext uri="{FF2B5EF4-FFF2-40B4-BE49-F238E27FC236}">
                <a16:creationId xmlns:a16="http://schemas.microsoft.com/office/drawing/2014/main" id="{D54D5794-C079-4983-A9F4-4796D27F6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9" y="1209512"/>
            <a:ext cx="4422648" cy="31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54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2BE022-FA0E-46D1-980C-4C166D9E2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953313"/>
              </p:ext>
            </p:extLst>
          </p:nvPr>
        </p:nvGraphicFramePr>
        <p:xfrm>
          <a:off x="6536317" y="3084816"/>
          <a:ext cx="5558460" cy="1267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565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25414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67039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09721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09721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861327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Duct Size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06477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5E4A6C-5A84-408C-86DF-C5CB67CED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016095"/>
              </p:ext>
            </p:extLst>
          </p:nvPr>
        </p:nvGraphicFramePr>
        <p:xfrm>
          <a:off x="6536318" y="564253"/>
          <a:ext cx="5558461" cy="2458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8461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409807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0980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 efficient motor for better suction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0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guard for both side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0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Exceptionally silent operation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40980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Easily removable front for cleaning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  <a:tr h="40980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Easy installation for ceiling application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81110485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94DA3D-DC32-400A-9EFC-4DD0F31057D6}"/>
              </a:ext>
            </a:extLst>
          </p:cNvPr>
          <p:cNvSpPr txBox="1"/>
          <p:nvPr/>
        </p:nvSpPr>
        <p:spPr>
          <a:xfrm>
            <a:off x="3117434" y="5362978"/>
            <a:ext cx="1228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14175WH</a:t>
            </a:r>
          </a:p>
        </p:txBody>
      </p:sp>
      <p:pic>
        <p:nvPicPr>
          <p:cNvPr id="6" name="Picture 5" descr="A drawing of a device&#10;&#10;Description automatically generated with medium confidence">
            <a:extLst>
              <a:ext uri="{FF2B5EF4-FFF2-40B4-BE49-F238E27FC236}">
                <a16:creationId xmlns:a16="http://schemas.microsoft.com/office/drawing/2014/main" id="{F9763D4C-D3ED-4FF1-BE35-5598A2B1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31" y="4352620"/>
            <a:ext cx="5654071" cy="20207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7875C9D-765A-4F66-A188-1173DF5FF774}"/>
              </a:ext>
            </a:extLst>
          </p:cNvPr>
          <p:cNvGrpSpPr/>
          <p:nvPr/>
        </p:nvGrpSpPr>
        <p:grpSpPr>
          <a:xfrm>
            <a:off x="-2" y="35391"/>
            <a:ext cx="4193629" cy="500635"/>
            <a:chOff x="1296" y="0"/>
            <a:chExt cx="1917094" cy="500635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F76C9302-1703-44B5-A3C9-90F12806F3FA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" name="Arrow: Chevron 4">
              <a:extLst>
                <a:ext uri="{FF2B5EF4-FFF2-40B4-BE49-F238E27FC236}">
                  <a16:creationId xmlns:a16="http://schemas.microsoft.com/office/drawing/2014/main" id="{389DA2EA-4AD7-47A1-B0DF-2856FDCC8447}"/>
                </a:ext>
              </a:extLst>
            </p:cNvPr>
            <p:cNvSpPr txBox="1"/>
            <p:nvPr/>
          </p:nvSpPr>
          <p:spPr>
            <a:xfrm>
              <a:off x="161784" y="9566"/>
              <a:ext cx="1756606" cy="491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CEILING MOUNT 02 GR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BF27D-1794-4721-93FC-68390614110F}"/>
              </a:ext>
            </a:extLst>
          </p:cNvPr>
          <p:cNvGrpSpPr/>
          <p:nvPr/>
        </p:nvGrpSpPr>
        <p:grpSpPr>
          <a:xfrm>
            <a:off x="3294530" y="36791"/>
            <a:ext cx="1579412" cy="371197"/>
            <a:chOff x="1422767" y="0"/>
            <a:chExt cx="1579412" cy="371197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255B9576-6D01-490A-BA3A-B6EAAD4639BC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4" name="Arrow: Chevron 6">
              <a:extLst>
                <a:ext uri="{FF2B5EF4-FFF2-40B4-BE49-F238E27FC236}">
                  <a16:creationId xmlns:a16="http://schemas.microsoft.com/office/drawing/2014/main" id="{950FEE20-FCD9-497E-8AC7-192A1C995F10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Plastic Exhaust</a:t>
              </a:r>
              <a:endParaRPr lang="en-IN" sz="1200"/>
            </a:p>
          </p:txBody>
        </p:sp>
      </p:grp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A5CFB07E-A6F6-4BD1-91AD-296390EDB9D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38</a:t>
            </a:fld>
            <a:endParaRPr lang="en-IN"/>
          </a:p>
        </p:txBody>
      </p:sp>
      <p:pic>
        <p:nvPicPr>
          <p:cNvPr id="17" name="Picture 16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65C06100-51DE-42CB-A298-5DF3204AF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99" y="5181326"/>
            <a:ext cx="1343025" cy="133350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01CC07BC-E6FA-4853-8504-F02B1F374F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556" y="-21393"/>
            <a:ext cx="455214" cy="442525"/>
          </a:xfrm>
          <a:prstGeom prst="rect">
            <a:avLst/>
          </a:prstGeom>
        </p:spPr>
      </p:pic>
      <p:pic>
        <p:nvPicPr>
          <p:cNvPr id="32" name="Picture 31" descr="A white ceiling fan with a white cover&#10;&#10;Description automatically generated">
            <a:extLst>
              <a:ext uri="{FF2B5EF4-FFF2-40B4-BE49-F238E27FC236}">
                <a16:creationId xmlns:a16="http://schemas.microsoft.com/office/drawing/2014/main" id="{0F677B76-E7E0-499A-A7CA-7154BCB9F7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9" t="9690" r="6127" b="6797"/>
          <a:stretch/>
        </p:blipFill>
        <p:spPr>
          <a:xfrm>
            <a:off x="1676024" y="1463040"/>
            <a:ext cx="4111546" cy="297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34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63837-1DDD-48CC-8438-E96BD17B35DA}"/>
              </a:ext>
            </a:extLst>
          </p:cNvPr>
          <p:cNvSpPr txBox="1"/>
          <p:nvPr/>
        </p:nvSpPr>
        <p:spPr>
          <a:xfrm>
            <a:off x="2816726" y="4661178"/>
            <a:ext cx="813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METALLIC GREY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664A9A-916B-46C7-AA08-FE6D729D6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176568"/>
              </p:ext>
            </p:extLst>
          </p:nvPr>
        </p:nvGraphicFramePr>
        <p:xfrm>
          <a:off x="5801757" y="2815244"/>
          <a:ext cx="6171778" cy="1374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605">
                  <a:extLst>
                    <a:ext uri="{9D8B030D-6E8A-4147-A177-3AD203B41FA5}">
                      <a16:colId xmlns:a16="http://schemas.microsoft.com/office/drawing/2014/main" val="4235649520"/>
                    </a:ext>
                  </a:extLst>
                </a:gridCol>
                <a:gridCol w="1068605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7154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94487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34267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34267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Product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500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1250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177478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521CA73-CE2F-4F8A-BFC5-569AEF850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16085"/>
              </p:ext>
            </p:extLst>
          </p:nvPr>
        </p:nvGraphicFramePr>
        <p:xfrm>
          <a:off x="6770013" y="637220"/>
          <a:ext cx="5213986" cy="1467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3986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489186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8918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Front Guard for protection from  Birds &amp; Foreign Material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18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Long Lasting Powder coated metallic finish.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627847564"/>
                  </a:ext>
                </a:extLst>
              </a:tr>
            </a:tbl>
          </a:graphicData>
        </a:graphic>
      </p:graphicFrame>
      <p:pic>
        <p:nvPicPr>
          <p:cNvPr id="5" name="Picture 4" descr="A close-up of a car tire&#10;&#10;Description automatically generated with low confidence">
            <a:extLst>
              <a:ext uri="{FF2B5EF4-FFF2-40B4-BE49-F238E27FC236}">
                <a16:creationId xmlns:a16="http://schemas.microsoft.com/office/drawing/2014/main" id="{83A95AE8-C0C4-4BCC-84B2-C769205E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89" y="1009703"/>
            <a:ext cx="3452431" cy="34086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F8C003-F239-40DD-BAE4-A41EF5532169}"/>
              </a:ext>
            </a:extLst>
          </p:cNvPr>
          <p:cNvGrpSpPr/>
          <p:nvPr/>
        </p:nvGrpSpPr>
        <p:grpSpPr>
          <a:xfrm>
            <a:off x="50542" y="26354"/>
            <a:ext cx="1593241" cy="371197"/>
            <a:chOff x="1296" y="0"/>
            <a:chExt cx="1593241" cy="371197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6DF1520A-E090-4BDF-8B98-CF6AB53E5346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" name="Arrow: Chevron 4">
              <a:extLst>
                <a:ext uri="{FF2B5EF4-FFF2-40B4-BE49-F238E27FC236}">
                  <a16:creationId xmlns:a16="http://schemas.microsoft.com/office/drawing/2014/main" id="{C0EAB030-2138-44F1-A3D2-0CA551D03002}"/>
                </a:ext>
              </a:extLst>
            </p:cNvPr>
            <p:cNvSpPr txBox="1"/>
            <p:nvPr/>
          </p:nvSpPr>
          <p:spPr>
            <a:xfrm>
              <a:off x="386322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ANMOL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45C518-8BF8-4AA2-A7FC-AACF9511E254}"/>
              </a:ext>
            </a:extLst>
          </p:cNvPr>
          <p:cNvGrpSpPr/>
          <p:nvPr/>
        </p:nvGrpSpPr>
        <p:grpSpPr>
          <a:xfrm>
            <a:off x="1472013" y="9821"/>
            <a:ext cx="1579412" cy="387730"/>
            <a:chOff x="1422767" y="-16533"/>
            <a:chExt cx="1579412" cy="38773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FA254CAC-EFDB-4DC9-BAF5-5F6D2E2DC4A8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4" name="Arrow: Chevron 6">
              <a:extLst>
                <a:ext uri="{FF2B5EF4-FFF2-40B4-BE49-F238E27FC236}">
                  <a16:creationId xmlns:a16="http://schemas.microsoft.com/office/drawing/2014/main" id="{5F746B1B-164B-4334-9D0E-2D1F456EB9E4}"/>
                </a:ext>
              </a:extLst>
            </p:cNvPr>
            <p:cNvSpPr txBox="1"/>
            <p:nvPr/>
          </p:nvSpPr>
          <p:spPr>
            <a:xfrm>
              <a:off x="1636023" y="-16533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Metal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9BADE4-0632-4D77-B1C3-3D829925238E}"/>
              </a:ext>
            </a:extLst>
          </p:cNvPr>
          <p:cNvGrpSpPr/>
          <p:nvPr/>
        </p:nvGrpSpPr>
        <p:grpSpPr>
          <a:xfrm>
            <a:off x="2893484" y="9821"/>
            <a:ext cx="1579412" cy="387730"/>
            <a:chOff x="2844238" y="-16533"/>
            <a:chExt cx="1579412" cy="387730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CD395B4B-7CF0-4A92-AA94-9BD891372BE5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" name="Arrow: Chevron 8">
              <a:extLst>
                <a:ext uri="{FF2B5EF4-FFF2-40B4-BE49-F238E27FC236}">
                  <a16:creationId xmlns:a16="http://schemas.microsoft.com/office/drawing/2014/main" id="{DBA8EBBA-DD1B-42DF-8480-14024F57EBE7}"/>
                </a:ext>
              </a:extLst>
            </p:cNvPr>
            <p:cNvSpPr txBox="1"/>
            <p:nvPr/>
          </p:nvSpPr>
          <p:spPr>
            <a:xfrm>
              <a:off x="3029836" y="-16533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Metallic Grey</a:t>
              </a:r>
            </a:p>
          </p:txBody>
        </p:sp>
      </p:grp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19F85DA8-54AC-4ADD-84B7-7AAE5FCB5D2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39</a:t>
            </a:fld>
            <a:endParaRPr lang="en-IN"/>
          </a:p>
        </p:txBody>
      </p:sp>
      <p:pic>
        <p:nvPicPr>
          <p:cNvPr id="26" name="Picture 25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FADBA980-8CD8-455A-BC83-70407FCD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35" y="5294722"/>
            <a:ext cx="13430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1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EAA22018-6D01-4673-9C38-C0078033C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827501"/>
              </p:ext>
            </p:extLst>
          </p:nvPr>
        </p:nvGraphicFramePr>
        <p:xfrm>
          <a:off x="5678576" y="4852093"/>
          <a:ext cx="6376123" cy="1369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986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25828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77292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10127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10127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110127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58102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(RPM)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(W)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(CMM)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71990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270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260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6.5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782EBA1B-FA39-49EA-9BA7-16B828031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958999"/>
              </p:ext>
            </p:extLst>
          </p:nvPr>
        </p:nvGraphicFramePr>
        <p:xfrm>
          <a:off x="6750132" y="507339"/>
          <a:ext cx="5304568" cy="3218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791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78"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 Glossy finish &amp; Wooden Texture for superior aesthetics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690112"/>
                  </a:ext>
                </a:extLst>
              </a:tr>
              <a:tr h="327678"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i="0" dirty="0">
                          <a:solidFill>
                            <a:srgbClr val="0F1111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Plastic Blades are aerodynamically designed </a:t>
                      </a:r>
                      <a:r>
                        <a:rPr lang="en-IN" sz="1200" kern="120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for Higher performance and lesser Sound Level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6848855"/>
                  </a:ext>
                </a:extLst>
              </a:tr>
              <a:tr h="327678"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Remote control operation for fan ON/OFF &amp; 5 speed control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6611529"/>
                  </a:ext>
                </a:extLst>
              </a:tr>
              <a:tr h="32767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Superior Air Delivery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3526449"/>
                  </a:ext>
                </a:extLst>
              </a:tr>
              <a:tr h="32767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5 star rating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225150"/>
                  </a:ext>
                </a:extLst>
              </a:tr>
              <a:tr h="32767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822818"/>
                  </a:ext>
                </a:extLst>
              </a:tr>
              <a:tr h="327678"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Full RPM even at low voltage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6517541"/>
                  </a:ext>
                </a:extLst>
              </a:tr>
              <a:tr h="32767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5029238"/>
                  </a:ext>
                </a:extLst>
              </a:tr>
            </a:tbl>
          </a:graphicData>
        </a:graphic>
      </p:graphicFrame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424F3DB-61AF-4E20-81BB-26FD3E7F8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9715451"/>
              </p:ext>
            </p:extLst>
          </p:nvPr>
        </p:nvGraphicFramePr>
        <p:xfrm>
          <a:off x="74863" y="32084"/>
          <a:ext cx="5380006" cy="371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97B3BB9F-A773-42AA-A4FF-56C28815B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786" y="5515506"/>
            <a:ext cx="1219306" cy="701101"/>
          </a:xfrm>
          <a:prstGeom prst="rect">
            <a:avLst/>
          </a:prstGeom>
        </p:spPr>
      </p:pic>
      <p:pic>
        <p:nvPicPr>
          <p:cNvPr id="49" name="Picture 48" descr="A close up of a card&#10;&#10;Description automatically generated">
            <a:extLst>
              <a:ext uri="{FF2B5EF4-FFF2-40B4-BE49-F238E27FC236}">
                <a16:creationId xmlns:a16="http://schemas.microsoft.com/office/drawing/2014/main" id="{FA99302E-776A-4A7C-8B3B-5ADC01748A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569" y="5339853"/>
            <a:ext cx="950998" cy="105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303BEF3-663C-4BC1-BE1C-F42CE8939A5A}"/>
              </a:ext>
            </a:extLst>
          </p:cNvPr>
          <p:cNvSpPr txBox="1"/>
          <p:nvPr/>
        </p:nvSpPr>
        <p:spPr>
          <a:xfrm>
            <a:off x="1122342" y="3581337"/>
            <a:ext cx="156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latin typeface="CIDFont+F8"/>
              </a:defRPr>
            </a:lvl1pPr>
          </a:lstStyle>
          <a:p>
            <a:r>
              <a:rPr lang="en-IN" dirty="0"/>
              <a:t>Glossy White</a:t>
            </a:r>
          </a:p>
          <a:p>
            <a:r>
              <a:rPr lang="en-IN" dirty="0"/>
              <a:t>14227GWH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62D545-61C5-4262-BE9F-81F10A27A917}"/>
              </a:ext>
            </a:extLst>
          </p:cNvPr>
          <p:cNvGrpSpPr/>
          <p:nvPr/>
        </p:nvGrpSpPr>
        <p:grpSpPr>
          <a:xfrm>
            <a:off x="3326740" y="4086690"/>
            <a:ext cx="1042079" cy="1239592"/>
            <a:chOff x="4452342" y="5119741"/>
            <a:chExt cx="1042079" cy="1239592"/>
          </a:xfrm>
        </p:grpSpPr>
        <p:pic>
          <p:nvPicPr>
            <p:cNvPr id="45" name="Picture 44" descr="A black remote control with white numbers&#10;&#10;Description automatically generated">
              <a:extLst>
                <a:ext uri="{FF2B5EF4-FFF2-40B4-BE49-F238E27FC236}">
                  <a16:creationId xmlns:a16="http://schemas.microsoft.com/office/drawing/2014/main" id="{3320AA45-35DD-4066-8CB7-79385817D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27701">
              <a:off x="4682828" y="5119741"/>
              <a:ext cx="324983" cy="90420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D1ED52E-9154-42F3-880F-6B9631E5C031}"/>
                </a:ext>
              </a:extLst>
            </p:cNvPr>
            <p:cNvSpPr txBox="1"/>
            <p:nvPr/>
          </p:nvSpPr>
          <p:spPr>
            <a:xfrm>
              <a:off x="4452342" y="6051556"/>
              <a:ext cx="10420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IN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RF Remote</a:t>
              </a:r>
              <a:endParaRPr lang="en-IN" sz="14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F64D44E-DBE2-4680-BD32-D6205D76A588}"/>
              </a:ext>
            </a:extLst>
          </p:cNvPr>
          <p:cNvSpPr txBox="1"/>
          <p:nvPr/>
        </p:nvSpPr>
        <p:spPr>
          <a:xfrm>
            <a:off x="5014335" y="3569560"/>
            <a:ext cx="156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latin typeface="CIDFont+F8"/>
              </a:defRPr>
            </a:lvl1pPr>
          </a:lstStyle>
          <a:p>
            <a:r>
              <a:rPr lang="en-IN"/>
              <a:t>Pearl winter Blue</a:t>
            </a:r>
          </a:p>
          <a:p>
            <a:r>
              <a:rPr lang="en-IN"/>
              <a:t>14227PWG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80C61C-4D81-46A6-9403-C047446FEFBB}"/>
              </a:ext>
            </a:extLst>
          </p:cNvPr>
          <p:cNvGrpSpPr/>
          <p:nvPr/>
        </p:nvGrpSpPr>
        <p:grpSpPr>
          <a:xfrm>
            <a:off x="1204740" y="4821514"/>
            <a:ext cx="1346521" cy="1305318"/>
            <a:chOff x="1468869" y="4300190"/>
            <a:chExt cx="1346521" cy="1305318"/>
          </a:xfrm>
        </p:grpSpPr>
        <p:pic>
          <p:nvPicPr>
            <p:cNvPr id="53" name="Picture 5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B1A0C9D-F2DB-4843-99AC-147E78238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54" name="TextBox 5">
              <a:extLst>
                <a:ext uri="{FF2B5EF4-FFF2-40B4-BE49-F238E27FC236}">
                  <a16:creationId xmlns:a16="http://schemas.microsoft.com/office/drawing/2014/main" id="{9022A13E-94CA-4039-9887-EA196570300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58" name="Picture 57" descr="Logo&#10;&#10;Description automatically generated">
            <a:extLst>
              <a:ext uri="{FF2B5EF4-FFF2-40B4-BE49-F238E27FC236}">
                <a16:creationId xmlns:a16="http://schemas.microsoft.com/office/drawing/2014/main" id="{631B143A-D6B7-4DC0-AA36-3F0EB18C7E6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768" y="12306"/>
            <a:ext cx="436395" cy="42423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03002DE-B4BB-4B66-B021-8F72ACF0E775}"/>
              </a:ext>
            </a:extLst>
          </p:cNvPr>
          <p:cNvSpPr txBox="1"/>
          <p:nvPr/>
        </p:nvSpPr>
        <p:spPr>
          <a:xfrm>
            <a:off x="2863454" y="2269903"/>
            <a:ext cx="156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latin typeface="CIDFont+F8"/>
              </a:defRPr>
            </a:lvl1pPr>
          </a:lstStyle>
          <a:p>
            <a:r>
              <a:rPr lang="en-US"/>
              <a:t>D</a:t>
            </a:r>
            <a:r>
              <a:rPr lang="en-IN"/>
              <a:t>ark Rich Wood</a:t>
            </a:r>
          </a:p>
          <a:p>
            <a:r>
              <a:rPr lang="en-IN"/>
              <a:t>14227DRW</a:t>
            </a:r>
          </a:p>
        </p:txBody>
      </p:sp>
      <p:pic>
        <p:nvPicPr>
          <p:cNvPr id="19" name="Picture 18" descr="A white ceiling fan with orange accents&#10;&#10;Description automatically generated">
            <a:extLst>
              <a:ext uri="{FF2B5EF4-FFF2-40B4-BE49-F238E27FC236}">
                <a16:creationId xmlns:a16="http://schemas.microsoft.com/office/drawing/2014/main" id="{28CE392E-91AC-41AB-BA7D-B3A19257B2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51" b="89967" l="9572" r="89952">
                        <a14:foregroundMark x1="9810" y1="48532" x2="9572" y2="4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24" y="1681655"/>
            <a:ext cx="2832566" cy="2064641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A blue ceiling fan with a white circle&#10;&#10;Description automatically generated">
            <a:extLst>
              <a:ext uri="{FF2B5EF4-FFF2-40B4-BE49-F238E27FC236}">
                <a16:creationId xmlns:a16="http://schemas.microsoft.com/office/drawing/2014/main" id="{1A7AE2C1-78D3-4312-9C6C-DD3481CE6F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40" b="89985" l="9351" r="89989">
                        <a14:foregroundMark x1="10011" y1="56325" x2="9351" y2="54142"/>
                        <a14:backgroundMark x1="9681" y1="56250" x2="10121" y2="56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815" y="1633708"/>
            <a:ext cx="2664522" cy="1946362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A brown ceiling fan with a white background&#10;&#10;Description automatically generated">
            <a:extLst>
              <a:ext uri="{FF2B5EF4-FFF2-40B4-BE49-F238E27FC236}">
                <a16:creationId xmlns:a16="http://schemas.microsoft.com/office/drawing/2014/main" id="{9DCA7AD3-8D7C-4339-B569-D0F1EC9DACD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36" b="89971" l="9871" r="89968">
                        <a14:foregroundMark x1="9871" y1="51537" x2="10032" y2="52050"/>
                        <a14:foregroundMark x1="75405" y1="10029" x2="75458" y2="9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788" y="403281"/>
            <a:ext cx="2854071" cy="2102838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white text on a gray background&#10;&#10;Description automatically generated">
            <a:extLst>
              <a:ext uri="{FF2B5EF4-FFF2-40B4-BE49-F238E27FC236}">
                <a16:creationId xmlns:a16="http://schemas.microsoft.com/office/drawing/2014/main" id="{131EF426-F0E8-4FE2-AF4D-202C51B6D4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10022" y="3757304"/>
            <a:ext cx="4243063" cy="10663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C4F322-4E85-4887-A86F-8C718CC28DC1}"/>
              </a:ext>
            </a:extLst>
          </p:cNvPr>
          <p:cNvSpPr txBox="1"/>
          <p:nvPr/>
        </p:nvSpPr>
        <p:spPr>
          <a:xfrm>
            <a:off x="6514687" y="3855858"/>
            <a:ext cx="1347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Remote Loss Feature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1BCF0E-E7E6-424F-AC9A-CDA12D2C90FE}"/>
              </a:ext>
            </a:extLst>
          </p:cNvPr>
          <p:cNvSpPr txBox="1"/>
          <p:nvPr/>
        </p:nvSpPr>
        <p:spPr>
          <a:xfrm>
            <a:off x="224577" y="6266836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5174BC-4897-4DF7-A2F1-17D0B0EB3D48}"/>
              </a:ext>
            </a:extLst>
          </p:cNvPr>
          <p:cNvSpPr txBox="1"/>
          <p:nvPr/>
        </p:nvSpPr>
        <p:spPr>
          <a:xfrm>
            <a:off x="-112112" y="1915342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/>
              <a:t>    BEE Label on Motor</a:t>
            </a:r>
          </a:p>
        </p:txBody>
      </p:sp>
      <p:pic>
        <p:nvPicPr>
          <p:cNvPr id="4" name="Picture 3" descr="A label with text and images&#10;&#10;Description automatically generated">
            <a:extLst>
              <a:ext uri="{FF2B5EF4-FFF2-40B4-BE49-F238E27FC236}">
                <a16:creationId xmlns:a16="http://schemas.microsoft.com/office/drawing/2014/main" id="{A55F0A02-625A-4777-9F3F-CE68FE9970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00" y="4711827"/>
            <a:ext cx="823124" cy="1365968"/>
          </a:xfrm>
          <a:prstGeom prst="rect">
            <a:avLst/>
          </a:prstGeom>
        </p:spPr>
      </p:pic>
      <p:pic>
        <p:nvPicPr>
          <p:cNvPr id="8" name="Picture 7" descr="A label with text and stars&#10;&#10;Description automatically generated">
            <a:extLst>
              <a:ext uri="{FF2B5EF4-FFF2-40B4-BE49-F238E27FC236}">
                <a16:creationId xmlns:a16="http://schemas.microsoft.com/office/drawing/2014/main" id="{3C97E045-9C15-4663-92C6-4DC3EF2C10F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9" y="711842"/>
            <a:ext cx="854811" cy="120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009734-D172-45FB-ACE4-DDB7C0516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716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175A2-BE8D-4FC9-A186-365D4D71756C}"/>
              </a:ext>
            </a:extLst>
          </p:cNvPr>
          <p:cNvSpPr txBox="1"/>
          <p:nvPr/>
        </p:nvSpPr>
        <p:spPr>
          <a:xfrm>
            <a:off x="929423" y="3624246"/>
            <a:ext cx="13517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METALLIC GREY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7A3D45-CE91-4C55-A740-7992F476F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076082"/>
              </p:ext>
            </p:extLst>
          </p:nvPr>
        </p:nvGraphicFramePr>
        <p:xfrm>
          <a:off x="6122697" y="2390978"/>
          <a:ext cx="5972082" cy="2107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047">
                  <a:extLst>
                    <a:ext uri="{9D8B030D-6E8A-4147-A177-3AD203B41FA5}">
                      <a16:colId xmlns:a16="http://schemas.microsoft.com/office/drawing/2014/main" val="4235649520"/>
                    </a:ext>
                  </a:extLst>
                </a:gridCol>
                <a:gridCol w="823011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40112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6230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00802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00802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774388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Product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922982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14984MGY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950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14985MGY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2100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1600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177478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8286C155-E190-42E9-BC9F-5ECBD986B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629470"/>
              </p:ext>
            </p:extLst>
          </p:nvPr>
        </p:nvGraphicFramePr>
        <p:xfrm>
          <a:off x="6122697" y="653207"/>
          <a:ext cx="5972082" cy="1585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2082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528499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52849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Front Guard for protection from  Birds &amp; Foreign Material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49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Long Lasting Powder coated metallic finish.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62784756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fan, device, bicycle, tennis&#10;&#10;Description automatically generated">
            <a:extLst>
              <a:ext uri="{FF2B5EF4-FFF2-40B4-BE49-F238E27FC236}">
                <a16:creationId xmlns:a16="http://schemas.microsoft.com/office/drawing/2014/main" id="{0A677622-79E1-401E-B0E0-F05DABFF2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163" y="840571"/>
            <a:ext cx="2714729" cy="2714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DEB57-25E4-4B89-8916-A6FEF1C34CDB}"/>
              </a:ext>
            </a:extLst>
          </p:cNvPr>
          <p:cNvSpPr txBox="1"/>
          <p:nvPr/>
        </p:nvSpPr>
        <p:spPr>
          <a:xfrm>
            <a:off x="1278638" y="3420128"/>
            <a:ext cx="6533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35EC6-4E78-4CDD-9064-C0D7960A14A0}"/>
              </a:ext>
            </a:extLst>
          </p:cNvPr>
          <p:cNvSpPr txBox="1"/>
          <p:nvPr/>
        </p:nvSpPr>
        <p:spPr>
          <a:xfrm>
            <a:off x="3856353" y="3705189"/>
            <a:ext cx="9179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230 &amp; 300 MM</a:t>
            </a:r>
          </a:p>
        </p:txBody>
      </p:sp>
      <p:pic>
        <p:nvPicPr>
          <p:cNvPr id="11" name="Picture 10" descr="A yellow and white logo&#10;&#10;Description automatically generated">
            <a:extLst>
              <a:ext uri="{FF2B5EF4-FFF2-40B4-BE49-F238E27FC236}">
                <a16:creationId xmlns:a16="http://schemas.microsoft.com/office/drawing/2014/main" id="{F5837223-98C4-4A6B-88C2-4BEB8572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013" y="5415427"/>
            <a:ext cx="1247775" cy="838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727811-7AAE-4030-9C2B-9F86E67962F6}"/>
              </a:ext>
            </a:extLst>
          </p:cNvPr>
          <p:cNvGrpSpPr/>
          <p:nvPr/>
        </p:nvGrpSpPr>
        <p:grpSpPr>
          <a:xfrm>
            <a:off x="50542" y="26354"/>
            <a:ext cx="1579412" cy="371197"/>
            <a:chOff x="1296" y="0"/>
            <a:chExt cx="1579412" cy="371197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7393E500-AF89-4536-9B83-CECFDD9184BD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54EA858F-39DA-4DF0-BB8B-D5336FE02BA9}"/>
                </a:ext>
              </a:extLst>
            </p:cNvPr>
            <p:cNvSpPr txBox="1"/>
            <p:nvPr/>
          </p:nvSpPr>
          <p:spPr>
            <a:xfrm>
              <a:off x="186895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400"/>
                <a:t>ANMOL HI-SPEED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706F70-6B51-43C0-ACC8-71532349CE1E}"/>
              </a:ext>
            </a:extLst>
          </p:cNvPr>
          <p:cNvGrpSpPr/>
          <p:nvPr/>
        </p:nvGrpSpPr>
        <p:grpSpPr>
          <a:xfrm>
            <a:off x="1734766" y="16952"/>
            <a:ext cx="1800576" cy="384666"/>
            <a:chOff x="1422767" y="0"/>
            <a:chExt cx="1579412" cy="375164"/>
          </a:xfrm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4D2D1CDF-E858-4048-A941-173BD0AFA164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8" name="Arrow: Chevron 6">
              <a:extLst>
                <a:ext uri="{FF2B5EF4-FFF2-40B4-BE49-F238E27FC236}">
                  <a16:creationId xmlns:a16="http://schemas.microsoft.com/office/drawing/2014/main" id="{02BACAD1-641B-41B9-BE6F-328B65F56579}"/>
                </a:ext>
              </a:extLst>
            </p:cNvPr>
            <p:cNvSpPr txBox="1"/>
            <p:nvPr/>
          </p:nvSpPr>
          <p:spPr>
            <a:xfrm>
              <a:off x="1670143" y="3967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Metal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5C6B88-A016-4415-B9E2-94C035D37F1D}"/>
              </a:ext>
            </a:extLst>
          </p:cNvPr>
          <p:cNvGrpSpPr/>
          <p:nvPr/>
        </p:nvGrpSpPr>
        <p:grpSpPr>
          <a:xfrm>
            <a:off x="3387304" y="23053"/>
            <a:ext cx="1894558" cy="376531"/>
            <a:chOff x="2844238" y="-8571"/>
            <a:chExt cx="1579412" cy="379768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296378B5-AA76-4255-82C3-17D54C2D264F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1" name="Arrow: Chevron 8">
              <a:extLst>
                <a:ext uri="{FF2B5EF4-FFF2-40B4-BE49-F238E27FC236}">
                  <a16:creationId xmlns:a16="http://schemas.microsoft.com/office/drawing/2014/main" id="{609A21C1-B6E1-46FE-A1B6-FB56FC726979}"/>
                </a:ext>
              </a:extLst>
            </p:cNvPr>
            <p:cNvSpPr txBox="1"/>
            <p:nvPr/>
          </p:nvSpPr>
          <p:spPr>
            <a:xfrm>
              <a:off x="3077728" y="-8571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Metallic Grey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6BF542-83F1-4F38-AF07-0740A4A6BD4E}"/>
              </a:ext>
            </a:extLst>
          </p:cNvPr>
          <p:cNvGrpSpPr/>
          <p:nvPr/>
        </p:nvGrpSpPr>
        <p:grpSpPr>
          <a:xfrm>
            <a:off x="0" y="26354"/>
            <a:ext cx="1894559" cy="371197"/>
            <a:chOff x="1296" y="0"/>
            <a:chExt cx="1579412" cy="371197"/>
          </a:xfrm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4D03F779-FBE0-40DD-BF9B-B951FFE543AA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4" name="Arrow: Chevron 4">
              <a:extLst>
                <a:ext uri="{FF2B5EF4-FFF2-40B4-BE49-F238E27FC236}">
                  <a16:creationId xmlns:a16="http://schemas.microsoft.com/office/drawing/2014/main" id="{D1958805-4119-44BB-9B3C-2CB0F1735A9F}"/>
                </a:ext>
              </a:extLst>
            </p:cNvPr>
            <p:cNvSpPr txBox="1"/>
            <p:nvPr/>
          </p:nvSpPr>
          <p:spPr>
            <a:xfrm>
              <a:off x="186895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ANMOL HI-SPEED</a:t>
              </a:r>
            </a:p>
          </p:txBody>
        </p:sp>
      </p:grp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9819A5D7-34CC-40F2-A99F-BE7045A329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40</a:t>
            </a:fld>
            <a:endParaRPr lang="en-IN"/>
          </a:p>
        </p:txBody>
      </p:sp>
      <p:pic>
        <p:nvPicPr>
          <p:cNvPr id="27" name="Picture 26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D0A73157-AE78-48CF-AB90-FA306DA48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32" y="5294722"/>
            <a:ext cx="1343025" cy="1333500"/>
          </a:xfrm>
          <a:prstGeom prst="rect">
            <a:avLst/>
          </a:prstGeom>
        </p:spPr>
      </p:pic>
      <p:pic>
        <p:nvPicPr>
          <p:cNvPr id="26" name="Picture 25" descr="A black fan with metal bars&#10;&#10;Description automatically generated">
            <a:extLst>
              <a:ext uri="{FF2B5EF4-FFF2-40B4-BE49-F238E27FC236}">
                <a16:creationId xmlns:a16="http://schemas.microsoft.com/office/drawing/2014/main" id="{8F059854-0137-453A-B3F7-4EA48F3D8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07" y="777380"/>
            <a:ext cx="2421181" cy="24670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803D1DF-ECF7-4BF3-9256-01480EA284D4}"/>
              </a:ext>
            </a:extLst>
          </p:cNvPr>
          <p:cNvSpPr txBox="1"/>
          <p:nvPr/>
        </p:nvSpPr>
        <p:spPr>
          <a:xfrm>
            <a:off x="3660478" y="3855078"/>
            <a:ext cx="13517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METALLIC GREY</a:t>
            </a:r>
          </a:p>
        </p:txBody>
      </p:sp>
    </p:spTree>
    <p:extLst>
      <p:ext uri="{BB962C8B-B14F-4D97-AF65-F5344CB8AC3E}">
        <p14:creationId xmlns:p14="http://schemas.microsoft.com/office/powerpoint/2010/main" val="3834655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107E01-C4E7-49E8-8068-DCE514855812}"/>
              </a:ext>
            </a:extLst>
          </p:cNvPr>
          <p:cNvSpPr txBox="1"/>
          <p:nvPr/>
        </p:nvSpPr>
        <p:spPr>
          <a:xfrm>
            <a:off x="2204520" y="4379849"/>
            <a:ext cx="813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METALLIC GREY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3CEB26-8B85-464C-BB6A-609D6E5E1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61246"/>
              </p:ext>
            </p:extLst>
          </p:nvPr>
        </p:nvGraphicFramePr>
        <p:xfrm>
          <a:off x="6635294" y="543886"/>
          <a:ext cx="5367520" cy="1956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7520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489186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48918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Front Guard for protection from  Birds &amp; Foreign Material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18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Heavy Duty Motor with Double Ball Bearing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48918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Long Lasting Powder coated metallic finish.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627847564"/>
                  </a:ext>
                </a:extLst>
              </a:tr>
            </a:tbl>
          </a:graphicData>
        </a:graphic>
      </p:graphicFrame>
      <p:pic>
        <p:nvPicPr>
          <p:cNvPr id="4" name="Picture 3" descr="A picture containing bicycle, device, fan&#10;&#10;Description automatically generated">
            <a:extLst>
              <a:ext uri="{FF2B5EF4-FFF2-40B4-BE49-F238E27FC236}">
                <a16:creationId xmlns:a16="http://schemas.microsoft.com/office/drawing/2014/main" id="{35AD3A14-0AE3-4362-9DA6-AA64FE55C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154" y="619442"/>
            <a:ext cx="3709324" cy="369126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56506D-7873-4884-8AAF-E03A29F9E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95809"/>
              </p:ext>
            </p:extLst>
          </p:nvPr>
        </p:nvGraphicFramePr>
        <p:xfrm>
          <a:off x="5276193" y="2741673"/>
          <a:ext cx="6726620" cy="1788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672">
                  <a:extLst>
                    <a:ext uri="{9D8B030D-6E8A-4147-A177-3AD203B41FA5}">
                      <a16:colId xmlns:a16="http://schemas.microsoft.com/office/drawing/2014/main" val="3540476130"/>
                    </a:ext>
                  </a:extLst>
                </a:gridCol>
                <a:gridCol w="116467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58891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83891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27247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27247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832680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Product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750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1750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17747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3091298-0735-47F6-967F-CEC1C23588EB}"/>
              </a:ext>
            </a:extLst>
          </p:cNvPr>
          <p:cNvGrpSpPr/>
          <p:nvPr/>
        </p:nvGrpSpPr>
        <p:grpSpPr>
          <a:xfrm>
            <a:off x="8651" y="19251"/>
            <a:ext cx="1759007" cy="397551"/>
            <a:chOff x="1296" y="0"/>
            <a:chExt cx="1579412" cy="371197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2AFB3CBA-54EE-4F1F-B0B0-EBE6649A1337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" name="Arrow: Chevron 4">
              <a:extLst>
                <a:ext uri="{FF2B5EF4-FFF2-40B4-BE49-F238E27FC236}">
                  <a16:creationId xmlns:a16="http://schemas.microsoft.com/office/drawing/2014/main" id="{961C19E4-69E4-47E8-BBEE-AA3F4C574120}"/>
                </a:ext>
              </a:extLst>
            </p:cNvPr>
            <p:cNvSpPr txBox="1"/>
            <p:nvPr/>
          </p:nvSpPr>
          <p:spPr>
            <a:xfrm>
              <a:off x="186895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ANMOL DELUXE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FCD0B0-0E21-46FB-9589-FFBD44E460DF}"/>
              </a:ext>
            </a:extLst>
          </p:cNvPr>
          <p:cNvGrpSpPr/>
          <p:nvPr/>
        </p:nvGrpSpPr>
        <p:grpSpPr>
          <a:xfrm>
            <a:off x="1594399" y="26354"/>
            <a:ext cx="1579412" cy="386194"/>
            <a:chOff x="1422767" y="0"/>
            <a:chExt cx="1579412" cy="386194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00183B68-5965-4AF9-84A2-EE07F9DC8683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4" name="Arrow: Chevron 6">
              <a:extLst>
                <a:ext uri="{FF2B5EF4-FFF2-40B4-BE49-F238E27FC236}">
                  <a16:creationId xmlns:a16="http://schemas.microsoft.com/office/drawing/2014/main" id="{34275897-BEE9-4D96-8652-E08328658B15}"/>
                </a:ext>
              </a:extLst>
            </p:cNvPr>
            <p:cNvSpPr txBox="1"/>
            <p:nvPr/>
          </p:nvSpPr>
          <p:spPr>
            <a:xfrm>
              <a:off x="1621425" y="14997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Metal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29E145-EB01-4F01-AA6E-4853855EDB83}"/>
              </a:ext>
            </a:extLst>
          </p:cNvPr>
          <p:cNvGrpSpPr/>
          <p:nvPr/>
        </p:nvGrpSpPr>
        <p:grpSpPr>
          <a:xfrm>
            <a:off x="3018066" y="26354"/>
            <a:ext cx="1579412" cy="371197"/>
            <a:chOff x="2844238" y="0"/>
            <a:chExt cx="1579412" cy="371197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D615B6B0-8151-4096-A8CB-1F28BA61FEB8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" name="Arrow: Chevron 8">
              <a:extLst>
                <a:ext uri="{FF2B5EF4-FFF2-40B4-BE49-F238E27FC236}">
                  <a16:creationId xmlns:a16="http://schemas.microsoft.com/office/drawing/2014/main" id="{EDEBB157-A22E-422D-B579-19D4B7261639}"/>
                </a:ext>
              </a:extLst>
            </p:cNvPr>
            <p:cNvSpPr txBox="1"/>
            <p:nvPr/>
          </p:nvSpPr>
          <p:spPr>
            <a:xfrm>
              <a:off x="3103407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Metallic Grey</a:t>
              </a:r>
            </a:p>
          </p:txBody>
        </p:sp>
      </p:grp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1CB2271D-406A-43BE-A113-8051444AB87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41</a:t>
            </a:fld>
            <a:endParaRPr lang="en-IN"/>
          </a:p>
        </p:txBody>
      </p:sp>
      <p:pic>
        <p:nvPicPr>
          <p:cNvPr id="20" name="Picture 19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F46A0608-22A4-47E8-9300-3567AE00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4" y="5045955"/>
            <a:ext cx="1343025" cy="1333500"/>
          </a:xfrm>
          <a:prstGeom prst="rect">
            <a:avLst/>
          </a:prstGeom>
        </p:spPr>
      </p:pic>
      <p:pic>
        <p:nvPicPr>
          <p:cNvPr id="19" name="Picture 18" descr="A red and black logo&#10;&#10;Description automatically generated">
            <a:extLst>
              <a:ext uri="{FF2B5EF4-FFF2-40B4-BE49-F238E27FC236}">
                <a16:creationId xmlns:a16="http://schemas.microsoft.com/office/drawing/2014/main" id="{30C21387-36D0-45F1-A29D-91FB87E9E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862" y="4977132"/>
            <a:ext cx="1521942" cy="112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03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27105-F6E5-4DDC-87C2-AE8A41C3B469}"/>
              </a:ext>
            </a:extLst>
          </p:cNvPr>
          <p:cNvSpPr txBox="1"/>
          <p:nvPr/>
        </p:nvSpPr>
        <p:spPr>
          <a:xfrm>
            <a:off x="2423196" y="3839525"/>
            <a:ext cx="64782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20FCAD-7F5B-4BCC-8B17-ADD4F7473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849076"/>
              </p:ext>
            </p:extLst>
          </p:nvPr>
        </p:nvGraphicFramePr>
        <p:xfrm>
          <a:off x="6119558" y="3337738"/>
          <a:ext cx="5950893" cy="195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025">
                  <a:extLst>
                    <a:ext uri="{9D8B030D-6E8A-4147-A177-3AD203B41FA5}">
                      <a16:colId xmlns:a16="http://schemas.microsoft.com/office/drawing/2014/main" val="4235649520"/>
                    </a:ext>
                  </a:extLst>
                </a:gridCol>
                <a:gridCol w="820196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3689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59017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97379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97379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719505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Product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12861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14048GY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1710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922982"/>
                  </a:ext>
                </a:extLst>
              </a:tr>
              <a:tr h="412861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14049GY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380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412861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14050GY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177478"/>
                  </a:ext>
                </a:extLst>
              </a:tr>
            </a:tbl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E9BF61D-2DC0-4012-9286-778FD1076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230283"/>
              </p:ext>
            </p:extLst>
          </p:nvPr>
        </p:nvGraphicFramePr>
        <p:xfrm>
          <a:off x="-1719482" y="499151"/>
          <a:ext cx="6743870" cy="459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6D6503EB-5F4E-4991-BA4C-8E9DA03D2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398342"/>
              </p:ext>
            </p:extLst>
          </p:nvPr>
        </p:nvGraphicFramePr>
        <p:xfrm>
          <a:off x="6119558" y="526768"/>
          <a:ext cx="5972082" cy="2710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2082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387202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387202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1. </a:t>
                      </a:r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Durable epoxy</a:t>
                      </a:r>
                      <a:r>
                        <a:rPr lang="en-IN" sz="1200" kern="1200" baseline="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</a:t>
                      </a:r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powder coated</a:t>
                      </a:r>
                      <a:r>
                        <a:rPr lang="en-IN" sz="1200" kern="1200" baseline="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finish.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02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2. </a:t>
                      </a:r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Heavy Frame and arms for</a:t>
                      </a:r>
                      <a:r>
                        <a:rPr lang="en-IN" sz="1200" kern="1200" baseline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heavy duty purpose</a:t>
                      </a:r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. 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387202">
                <a:tc>
                  <a:txBody>
                    <a:bodyPr/>
                    <a:lstStyle/>
                    <a:p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3. </a:t>
                      </a:r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IP</a:t>
                      </a:r>
                      <a:r>
                        <a:rPr lang="en-IN" sz="1200" kern="1200" baseline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55 protected (Dustproof, dirt proof , rustproof).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847564"/>
                  </a:ext>
                </a:extLst>
              </a:tr>
              <a:tr h="3872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4.  Efficient motor for good</a:t>
                      </a:r>
                      <a:r>
                        <a:rPr lang="en-IN" sz="1200" kern="1200" baseline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air exhaustion.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3932069"/>
                  </a:ext>
                </a:extLst>
              </a:tr>
              <a:tr h="387202">
                <a:tc>
                  <a:txBody>
                    <a:bodyPr/>
                    <a:lstStyle/>
                    <a:p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5. With double ball bearings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3923200"/>
                  </a:ext>
                </a:extLst>
              </a:tr>
              <a:tr h="387202"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</a:t>
                      </a:r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. Sturdy metal body with</a:t>
                      </a:r>
                      <a:r>
                        <a:rPr lang="en-IN" sz="1200" kern="1200" baseline="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metal blades</a:t>
                      </a:r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.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139876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218A22D-A922-435A-AD9A-7A610B2DC1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46" y="732880"/>
            <a:ext cx="2880036" cy="2940396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18A714A-E5AD-4DBD-BD64-4AAC11CA8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06" y="4092270"/>
            <a:ext cx="1227627" cy="1203556"/>
          </a:xfrm>
          <a:prstGeom prst="rect">
            <a:avLst/>
          </a:prstGeom>
        </p:spPr>
      </p:pic>
      <p:pic>
        <p:nvPicPr>
          <p:cNvPr id="9" name="Picture 8" descr="A diagram of a fan&#10;&#10;Description automatically generated">
            <a:extLst>
              <a:ext uri="{FF2B5EF4-FFF2-40B4-BE49-F238E27FC236}">
                <a16:creationId xmlns:a16="http://schemas.microsoft.com/office/drawing/2014/main" id="{E6413143-F3E3-4312-9E9B-C98B0C4EBF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7399" y="4467438"/>
            <a:ext cx="2846916" cy="1916193"/>
          </a:xfrm>
          <a:prstGeom prst="rect">
            <a:avLst/>
          </a:prstGeom>
        </p:spPr>
      </p:pic>
      <p:pic>
        <p:nvPicPr>
          <p:cNvPr id="10" name="Picture 9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F9A2E7CA-56E4-4BBD-B4EC-A2BF98DC64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527" y="0"/>
            <a:ext cx="516616" cy="4094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E43138-CF3D-4763-839D-328AEFC6C0B2}"/>
              </a:ext>
            </a:extLst>
          </p:cNvPr>
          <p:cNvGrpSpPr/>
          <p:nvPr/>
        </p:nvGrpSpPr>
        <p:grpSpPr>
          <a:xfrm>
            <a:off x="50541" y="-15686"/>
            <a:ext cx="3880328" cy="514837"/>
            <a:chOff x="1296" y="-40736"/>
            <a:chExt cx="1964318" cy="498860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04E1E084-DB24-4DDE-9286-839AC241887F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659EF6EE-B6C4-404A-818C-53A4D4BBB847}"/>
                </a:ext>
              </a:extLst>
            </p:cNvPr>
            <p:cNvSpPr txBox="1"/>
            <p:nvPr/>
          </p:nvSpPr>
          <p:spPr>
            <a:xfrm>
              <a:off x="128117" y="-40736"/>
              <a:ext cx="1837497" cy="498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ANMOL  HEAVY DUTY Exhaust Fan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F18314-B897-404D-8A8B-14851858396E}"/>
              </a:ext>
            </a:extLst>
          </p:cNvPr>
          <p:cNvGrpSpPr/>
          <p:nvPr/>
        </p:nvGrpSpPr>
        <p:grpSpPr>
          <a:xfrm>
            <a:off x="3002518" y="37553"/>
            <a:ext cx="1579412" cy="375684"/>
            <a:chOff x="1422767" y="0"/>
            <a:chExt cx="1579412" cy="375684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E7B434B2-4163-4816-8C98-C25FBA457C09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6">
              <a:extLst>
                <a:ext uri="{FF2B5EF4-FFF2-40B4-BE49-F238E27FC236}">
                  <a16:creationId xmlns:a16="http://schemas.microsoft.com/office/drawing/2014/main" id="{B0FA454D-FB93-432E-B927-F5E3E8560C81}"/>
                </a:ext>
              </a:extLst>
            </p:cNvPr>
            <p:cNvSpPr txBox="1"/>
            <p:nvPr/>
          </p:nvSpPr>
          <p:spPr>
            <a:xfrm>
              <a:off x="1636023" y="4487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HD Exhaust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7E2266-2615-4A7A-B595-B8DD85EC8395}"/>
              </a:ext>
            </a:extLst>
          </p:cNvPr>
          <p:cNvGrpSpPr/>
          <p:nvPr/>
        </p:nvGrpSpPr>
        <p:grpSpPr>
          <a:xfrm>
            <a:off x="4234682" y="26354"/>
            <a:ext cx="1719633" cy="392217"/>
            <a:chOff x="2844238" y="0"/>
            <a:chExt cx="1719633" cy="39221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BBFCE996-DFDF-4DD3-90E9-513DB4ACC1E4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8">
              <a:extLst>
                <a:ext uri="{FF2B5EF4-FFF2-40B4-BE49-F238E27FC236}">
                  <a16:creationId xmlns:a16="http://schemas.microsoft.com/office/drawing/2014/main" id="{9A039EF9-40BF-4335-8499-343F4AB8DD60}"/>
                </a:ext>
              </a:extLst>
            </p:cNvPr>
            <p:cNvSpPr txBox="1"/>
            <p:nvPr/>
          </p:nvSpPr>
          <p:spPr>
            <a:xfrm>
              <a:off x="3355656" y="2102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Grey</a:t>
              </a: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29A77AB-BC52-4F41-A800-EBA5440CCE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42</a:t>
            </a:fld>
            <a:endParaRPr lang="en-IN"/>
          </a:p>
        </p:txBody>
      </p:sp>
      <p:pic>
        <p:nvPicPr>
          <p:cNvPr id="22" name="Picture 21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3DD79A68-A98D-475E-90D9-C0772955E4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406" y="5217700"/>
            <a:ext cx="1343025" cy="1333500"/>
          </a:xfrm>
          <a:prstGeom prst="rect">
            <a:avLst/>
          </a:prstGeom>
        </p:spPr>
      </p:pic>
      <p:pic>
        <p:nvPicPr>
          <p:cNvPr id="21" name="Picture 20" descr="A red and black logo&#10;&#10;Description automatically generated">
            <a:extLst>
              <a:ext uri="{FF2B5EF4-FFF2-40B4-BE49-F238E27FC236}">
                <a16:creationId xmlns:a16="http://schemas.microsoft.com/office/drawing/2014/main" id="{91C5454E-0AA0-4584-8BFB-E72BC9C036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541" y="5217700"/>
            <a:ext cx="1343025" cy="9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77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54AD6F1-5259-4BFC-BFD1-850E705E8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32444"/>
              </p:ext>
            </p:extLst>
          </p:nvPr>
        </p:nvGraphicFramePr>
        <p:xfrm>
          <a:off x="521767" y="4811149"/>
          <a:ext cx="7613242" cy="1452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606">
                  <a:extLst>
                    <a:ext uri="{9D8B030D-6E8A-4147-A177-3AD203B41FA5}">
                      <a16:colId xmlns:a16="http://schemas.microsoft.com/office/drawing/2014/main" val="3840308788"/>
                    </a:ext>
                  </a:extLst>
                </a:gridCol>
                <a:gridCol w="1087606">
                  <a:extLst>
                    <a:ext uri="{9D8B030D-6E8A-4147-A177-3AD203B41FA5}">
                      <a16:colId xmlns:a16="http://schemas.microsoft.com/office/drawing/2014/main" val="933359982"/>
                    </a:ext>
                  </a:extLst>
                </a:gridCol>
                <a:gridCol w="1087606">
                  <a:extLst>
                    <a:ext uri="{9D8B030D-6E8A-4147-A177-3AD203B41FA5}">
                      <a16:colId xmlns:a16="http://schemas.microsoft.com/office/drawing/2014/main" val="3708809958"/>
                    </a:ext>
                  </a:extLst>
                </a:gridCol>
                <a:gridCol w="1087606">
                  <a:extLst>
                    <a:ext uri="{9D8B030D-6E8A-4147-A177-3AD203B41FA5}">
                      <a16:colId xmlns:a16="http://schemas.microsoft.com/office/drawing/2014/main" val="1581246127"/>
                    </a:ext>
                  </a:extLst>
                </a:gridCol>
                <a:gridCol w="1087606">
                  <a:extLst>
                    <a:ext uri="{9D8B030D-6E8A-4147-A177-3AD203B41FA5}">
                      <a16:colId xmlns:a16="http://schemas.microsoft.com/office/drawing/2014/main" val="1675279413"/>
                    </a:ext>
                  </a:extLst>
                </a:gridCol>
                <a:gridCol w="1087606">
                  <a:extLst>
                    <a:ext uri="{9D8B030D-6E8A-4147-A177-3AD203B41FA5}">
                      <a16:colId xmlns:a16="http://schemas.microsoft.com/office/drawing/2014/main" val="855266595"/>
                    </a:ext>
                  </a:extLst>
                </a:gridCol>
                <a:gridCol w="1087606">
                  <a:extLst>
                    <a:ext uri="{9D8B030D-6E8A-4147-A177-3AD203B41FA5}">
                      <a16:colId xmlns:a16="http://schemas.microsoft.com/office/drawing/2014/main" val="233876459"/>
                    </a:ext>
                  </a:extLst>
                </a:gridCol>
              </a:tblGrid>
              <a:tr h="72058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Models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Voltage &amp; Hz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Duct Size dia. (mm)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  <a:p>
                      <a:pPr algn="r" fontAlgn="ctr"/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Power (W)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Air Delivery (CMH)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Noise Level (dB)</a:t>
                      </a:r>
                      <a:endParaRPr lang="en-IN" sz="1200" b="1" i="0" u="none" strike="noStrike">
                        <a:solidFill>
                          <a:schemeClr val="bg1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3331907"/>
                  </a:ext>
                </a:extLst>
              </a:tr>
              <a:tr h="36578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FV-10EGD2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230V,50Hz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2680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4.6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82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9830737"/>
                  </a:ext>
                </a:extLst>
              </a:tr>
              <a:tr h="365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FV-15EGD2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230V,50Hz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2250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6.0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170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717484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E7C40D7-9BA0-4C4D-BF65-33B6BFCFA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13414"/>
              </p:ext>
            </p:extLst>
          </p:nvPr>
        </p:nvGraphicFramePr>
        <p:xfrm>
          <a:off x="8022669" y="587289"/>
          <a:ext cx="3964913" cy="220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4913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367266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Compact and Stylish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Easy to Install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Very Low Power consumption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 low noise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Slim &amp; sturdy Design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81110485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23C0E86-0D56-4214-99C6-CA9A2C1B9BC8}"/>
              </a:ext>
            </a:extLst>
          </p:cNvPr>
          <p:cNvSpPr txBox="1"/>
          <p:nvPr/>
        </p:nvSpPr>
        <p:spPr>
          <a:xfrm>
            <a:off x="2333281" y="4031928"/>
            <a:ext cx="3153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FV-10EGD2 &amp; FV-15EGD2</a:t>
            </a:r>
          </a:p>
        </p:txBody>
      </p:sp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F0D0A95A-6CA7-45F3-B25D-8F2647B88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478" y="3687424"/>
            <a:ext cx="1617785" cy="3039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B6F41B-5E1A-48D8-9760-0DC219827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485" y="2851761"/>
            <a:ext cx="3133616" cy="1975275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F923BE5-6850-47DD-BCC8-EFB545DEE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712859"/>
              </p:ext>
            </p:extLst>
          </p:nvPr>
        </p:nvGraphicFramePr>
        <p:xfrm>
          <a:off x="9581022" y="5059130"/>
          <a:ext cx="2333647" cy="1204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715">
                  <a:extLst>
                    <a:ext uri="{9D8B030D-6E8A-4147-A177-3AD203B41FA5}">
                      <a16:colId xmlns:a16="http://schemas.microsoft.com/office/drawing/2014/main" val="3840308788"/>
                    </a:ext>
                  </a:extLst>
                </a:gridCol>
                <a:gridCol w="1320932">
                  <a:extLst>
                    <a:ext uri="{9D8B030D-6E8A-4147-A177-3AD203B41FA5}">
                      <a16:colId xmlns:a16="http://schemas.microsoft.com/office/drawing/2014/main" val="933359982"/>
                    </a:ext>
                  </a:extLst>
                </a:gridCol>
              </a:tblGrid>
              <a:tr h="59753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Models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chemeClr val="bg1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Wooden Frame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3331907"/>
                  </a:ext>
                </a:extLst>
              </a:tr>
              <a:tr h="30331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FV-10EGD2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 x 130 mm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9830737"/>
                  </a:ext>
                </a:extLst>
              </a:tr>
              <a:tr h="303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FV-15EGD2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165 x 175 mm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7174846"/>
                  </a:ext>
                </a:extLst>
              </a:tr>
            </a:tbl>
          </a:graphicData>
        </a:graphic>
      </p:graphicFrame>
      <p:pic>
        <p:nvPicPr>
          <p:cNvPr id="29" name="Picture 28" descr="A white square vent with a black circle&#10;&#10;Description automatically generated">
            <a:extLst>
              <a:ext uri="{FF2B5EF4-FFF2-40B4-BE49-F238E27FC236}">
                <a16:creationId xmlns:a16="http://schemas.microsoft.com/office/drawing/2014/main" id="{48CD4F95-144C-48DD-AB54-D2F795A3D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801" y="666111"/>
            <a:ext cx="3146146" cy="306871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B29BE57-1E39-4D50-AE47-07F68500B9DE}"/>
              </a:ext>
            </a:extLst>
          </p:cNvPr>
          <p:cNvGrpSpPr/>
          <p:nvPr/>
        </p:nvGrpSpPr>
        <p:grpSpPr>
          <a:xfrm>
            <a:off x="0" y="28839"/>
            <a:ext cx="2032801" cy="450429"/>
            <a:chOff x="1296" y="-10808"/>
            <a:chExt cx="1616374" cy="450429"/>
          </a:xfrm>
        </p:grpSpPr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C8E8AE5F-2AEE-444F-92E3-CE97DD7E5C6E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/>
            </a:p>
          </p:txBody>
        </p:sp>
        <p:sp>
          <p:nvSpPr>
            <p:cNvPr id="33" name="Arrow: Chevron 4">
              <a:extLst>
                <a:ext uri="{FF2B5EF4-FFF2-40B4-BE49-F238E27FC236}">
                  <a16:creationId xmlns:a16="http://schemas.microsoft.com/office/drawing/2014/main" id="{7305C3F2-1B81-4A40-8619-24BE763EB10D}"/>
                </a:ext>
              </a:extLst>
            </p:cNvPr>
            <p:cNvSpPr txBox="1"/>
            <p:nvPr/>
          </p:nvSpPr>
          <p:spPr>
            <a:xfrm>
              <a:off x="87495" y="-10808"/>
              <a:ext cx="153017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Ceiling Mount Ventilation Fan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lang="en-IN" sz="100" kern="12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548718-DF37-4CFA-A5D7-B7335DBFD8BC}"/>
              </a:ext>
            </a:extLst>
          </p:cNvPr>
          <p:cNvGrpSpPr/>
          <p:nvPr/>
        </p:nvGrpSpPr>
        <p:grpSpPr>
          <a:xfrm>
            <a:off x="-1" y="-3447"/>
            <a:ext cx="8647365" cy="450429"/>
            <a:chOff x="1296" y="-38838"/>
            <a:chExt cx="4777533" cy="450429"/>
          </a:xfrm>
        </p:grpSpPr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6700B302-A956-4A2B-9108-3732FB5C05C1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/>
            </a:p>
          </p:txBody>
        </p:sp>
        <p:sp>
          <p:nvSpPr>
            <p:cNvPr id="39" name="Arrow: Chevron 4">
              <a:extLst>
                <a:ext uri="{FF2B5EF4-FFF2-40B4-BE49-F238E27FC236}">
                  <a16:creationId xmlns:a16="http://schemas.microsoft.com/office/drawing/2014/main" id="{11C89248-2702-48AE-A4A3-99493C8E25C9}"/>
                </a:ext>
              </a:extLst>
            </p:cNvPr>
            <p:cNvSpPr txBox="1"/>
            <p:nvPr/>
          </p:nvSpPr>
          <p:spPr>
            <a:xfrm>
              <a:off x="206525" y="-38838"/>
              <a:ext cx="4572304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2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Wall Mount Ventilation Fan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895CCF-A07A-445A-AB66-DC4F41E70B85}"/>
              </a:ext>
            </a:extLst>
          </p:cNvPr>
          <p:cNvGrpSpPr/>
          <p:nvPr/>
        </p:nvGrpSpPr>
        <p:grpSpPr>
          <a:xfrm>
            <a:off x="2703819" y="35505"/>
            <a:ext cx="2025817" cy="371197"/>
            <a:chOff x="1422767" y="0"/>
            <a:chExt cx="1579412" cy="371197"/>
          </a:xfrm>
        </p:grpSpPr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A9036ABE-47EE-4467-944B-EA9DE159467C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2" name="Arrow: Chevron 6">
              <a:extLst>
                <a:ext uri="{FF2B5EF4-FFF2-40B4-BE49-F238E27FC236}">
                  <a16:creationId xmlns:a16="http://schemas.microsoft.com/office/drawing/2014/main" id="{2F2E0537-F035-47D4-972F-46077C2D1B21}"/>
                </a:ext>
              </a:extLst>
            </p:cNvPr>
            <p:cNvSpPr txBox="1"/>
            <p:nvPr/>
          </p:nvSpPr>
          <p:spPr>
            <a:xfrm>
              <a:off x="1662718" y="0"/>
              <a:ext cx="1209794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IN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PIPE V-FAN</a:t>
              </a:r>
            </a:p>
          </p:txBody>
        </p:sp>
      </p:grpSp>
      <p:sp>
        <p:nvSpPr>
          <p:cNvPr id="43" name="Slide Number Placeholder 23">
            <a:extLst>
              <a:ext uri="{FF2B5EF4-FFF2-40B4-BE49-F238E27FC236}">
                <a16:creationId xmlns:a16="http://schemas.microsoft.com/office/drawing/2014/main" id="{E72181AB-4043-4F0A-8B22-A9A8A4142A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2164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C1BC4C3-508D-4C9D-9203-B0920B34E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187136"/>
              </p:ext>
            </p:extLst>
          </p:nvPr>
        </p:nvGraphicFramePr>
        <p:xfrm>
          <a:off x="521768" y="4811149"/>
          <a:ext cx="6793431" cy="144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69">
                  <a:extLst>
                    <a:ext uri="{9D8B030D-6E8A-4147-A177-3AD203B41FA5}">
                      <a16:colId xmlns:a16="http://schemas.microsoft.com/office/drawing/2014/main" val="3840308788"/>
                    </a:ext>
                  </a:extLst>
                </a:gridCol>
                <a:gridCol w="1220568">
                  <a:extLst>
                    <a:ext uri="{9D8B030D-6E8A-4147-A177-3AD203B41FA5}">
                      <a16:colId xmlns:a16="http://schemas.microsoft.com/office/drawing/2014/main" val="933359982"/>
                    </a:ext>
                  </a:extLst>
                </a:gridCol>
                <a:gridCol w="1076861">
                  <a:extLst>
                    <a:ext uri="{9D8B030D-6E8A-4147-A177-3AD203B41FA5}">
                      <a16:colId xmlns:a16="http://schemas.microsoft.com/office/drawing/2014/main" val="3708809958"/>
                    </a:ext>
                  </a:extLst>
                </a:gridCol>
                <a:gridCol w="835116">
                  <a:extLst>
                    <a:ext uri="{9D8B030D-6E8A-4147-A177-3AD203B41FA5}">
                      <a16:colId xmlns:a16="http://schemas.microsoft.com/office/drawing/2014/main" val="1675279413"/>
                    </a:ext>
                  </a:extLst>
                </a:gridCol>
                <a:gridCol w="1373547">
                  <a:extLst>
                    <a:ext uri="{9D8B030D-6E8A-4147-A177-3AD203B41FA5}">
                      <a16:colId xmlns:a16="http://schemas.microsoft.com/office/drawing/2014/main" val="855266595"/>
                    </a:ext>
                  </a:extLst>
                </a:gridCol>
                <a:gridCol w="1351570">
                  <a:extLst>
                    <a:ext uri="{9D8B030D-6E8A-4147-A177-3AD203B41FA5}">
                      <a16:colId xmlns:a16="http://schemas.microsoft.com/office/drawing/2014/main" val="233876459"/>
                    </a:ext>
                  </a:extLst>
                </a:gridCol>
              </a:tblGrid>
              <a:tr h="71580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Models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Voltage &amp; Hz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Duct Size dia. (mm)</a:t>
                      </a:r>
                      <a:endParaRPr lang="en-IN" sz="1200" b="1" i="0" u="none" strike="noStrike">
                        <a:solidFill>
                          <a:schemeClr val="bg1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Power (W)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Air Delivery (CMH)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Noise Level (dB)</a:t>
                      </a:r>
                      <a:endParaRPr lang="en-IN" sz="1200" b="1" i="0" u="none" strike="noStrike">
                        <a:solidFill>
                          <a:schemeClr val="bg1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3331907"/>
                  </a:ext>
                </a:extLst>
              </a:tr>
              <a:tr h="36335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FV-17CU9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 V ,50Hz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100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8.5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85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24.5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9830737"/>
                  </a:ext>
                </a:extLst>
              </a:tr>
              <a:tr h="363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FV-24CU9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 V ,50Hz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100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7174846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F75C7EC0-74A8-481D-9B54-248FEB226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525791"/>
              </p:ext>
            </p:extLst>
          </p:nvPr>
        </p:nvGraphicFramePr>
        <p:xfrm>
          <a:off x="8055098" y="532686"/>
          <a:ext cx="3964913" cy="1932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4913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322039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32203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Half pitch motor with ball bearing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03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Taper blade sirocco fan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03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Curve-Shaped backdraft shutter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32203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Super low noise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  <a:tr h="32203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Compact size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811104851"/>
                  </a:ext>
                </a:extLst>
              </a:tr>
            </a:tbl>
          </a:graphicData>
        </a:graphic>
      </p:graphicFrame>
      <p:pic>
        <p:nvPicPr>
          <p:cNvPr id="27" name="Picture 26" descr="A close-up of a vent&#10;&#10;Description automatically generated with low confidence">
            <a:extLst>
              <a:ext uri="{FF2B5EF4-FFF2-40B4-BE49-F238E27FC236}">
                <a16:creationId xmlns:a16="http://schemas.microsoft.com/office/drawing/2014/main" id="{3B04C5A3-D2DF-47BE-AE11-DD49BFE45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524" y="721883"/>
            <a:ext cx="4219508" cy="32221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471ED1-BDDF-4659-ABA0-C72BFCB77DBC}"/>
              </a:ext>
            </a:extLst>
          </p:cNvPr>
          <p:cNvSpPr txBox="1"/>
          <p:nvPr/>
        </p:nvSpPr>
        <p:spPr>
          <a:xfrm>
            <a:off x="2998817" y="4243387"/>
            <a:ext cx="2454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FV-17CU9 &amp; FV-24CU9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8DD0B4-9A76-4FD9-8116-8ECDDA067BBA}"/>
              </a:ext>
            </a:extLst>
          </p:cNvPr>
          <p:cNvSpPr txBox="1"/>
          <p:nvPr/>
        </p:nvSpPr>
        <p:spPr>
          <a:xfrm>
            <a:off x="10672712" y="3619086"/>
            <a:ext cx="151928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Installation Space 240 x 240 mm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0B7624-B417-4251-BB1A-DABB17657643}"/>
              </a:ext>
            </a:extLst>
          </p:cNvPr>
          <p:cNvSpPr txBox="1"/>
          <p:nvPr/>
        </p:nvSpPr>
        <p:spPr>
          <a:xfrm>
            <a:off x="10672712" y="5166532"/>
            <a:ext cx="151928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Installation Space 177 x 177 mm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 descr="A black and white logo&#10;&#10;Description automatically generated">
            <a:extLst>
              <a:ext uri="{FF2B5EF4-FFF2-40B4-BE49-F238E27FC236}">
                <a16:creationId xmlns:a16="http://schemas.microsoft.com/office/drawing/2014/main" id="{D5878224-D79E-4D42-9B11-B49E7B34D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210" y="3966906"/>
            <a:ext cx="1617785" cy="30394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E3B5F-4F62-4780-A0F2-2B767C2EEBE0}"/>
              </a:ext>
            </a:extLst>
          </p:cNvPr>
          <p:cNvGrpSpPr/>
          <p:nvPr/>
        </p:nvGrpSpPr>
        <p:grpSpPr>
          <a:xfrm>
            <a:off x="7614471" y="2628795"/>
            <a:ext cx="3058241" cy="3223697"/>
            <a:chOff x="7708256" y="2881761"/>
            <a:chExt cx="3058241" cy="3223697"/>
          </a:xfrm>
        </p:grpSpPr>
        <p:pic>
          <p:nvPicPr>
            <p:cNvPr id="33" name="Picture 32" descr="Blueprint of a machine with dimensions&#10;&#10;Description automatically generated with medium confidence">
              <a:extLst>
                <a:ext uri="{FF2B5EF4-FFF2-40B4-BE49-F238E27FC236}">
                  <a16:creationId xmlns:a16="http://schemas.microsoft.com/office/drawing/2014/main" id="{3570999C-68EB-4688-B3A2-F9A08FD3E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1938" y="2942181"/>
              <a:ext cx="2974559" cy="316327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60D0BC-2D62-47CA-BE3A-10F0A78D29C4}"/>
                </a:ext>
              </a:extLst>
            </p:cNvPr>
            <p:cNvSpPr txBox="1"/>
            <p:nvPr/>
          </p:nvSpPr>
          <p:spPr>
            <a:xfrm>
              <a:off x="7811478" y="4560276"/>
              <a:ext cx="861107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FV-17CU9</a:t>
              </a:r>
              <a:endPara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940E35-9417-40D8-AF4F-4806C4CB3412}"/>
                </a:ext>
              </a:extLst>
            </p:cNvPr>
            <p:cNvSpPr txBox="1"/>
            <p:nvPr/>
          </p:nvSpPr>
          <p:spPr>
            <a:xfrm>
              <a:off x="7708256" y="2881761"/>
              <a:ext cx="861107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FV-24CU9</a:t>
              </a:r>
              <a:endPara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Picture 35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B9FFEC8F-0E61-4909-9B30-FB218BA729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883" y="17870"/>
            <a:ext cx="492261" cy="39013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E30D1BD-38A9-48B9-9D72-4D3A06F8E414}"/>
              </a:ext>
            </a:extLst>
          </p:cNvPr>
          <p:cNvGrpSpPr/>
          <p:nvPr/>
        </p:nvGrpSpPr>
        <p:grpSpPr>
          <a:xfrm>
            <a:off x="-443864" y="0"/>
            <a:ext cx="4037411" cy="450429"/>
            <a:chOff x="-233830" y="-24362"/>
            <a:chExt cx="1911186" cy="450429"/>
          </a:xfrm>
        </p:grpSpPr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610CE6A7-2A3A-4853-AFDA-DB640234D659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IN"/>
            </a:p>
          </p:txBody>
        </p:sp>
        <p:sp>
          <p:nvSpPr>
            <p:cNvPr id="39" name="Arrow: Chevron 4">
              <a:extLst>
                <a:ext uri="{FF2B5EF4-FFF2-40B4-BE49-F238E27FC236}">
                  <a16:creationId xmlns:a16="http://schemas.microsoft.com/office/drawing/2014/main" id="{C004D68F-E826-49EC-BACC-FC30242AC4A0}"/>
                </a:ext>
              </a:extLst>
            </p:cNvPr>
            <p:cNvSpPr txBox="1"/>
            <p:nvPr/>
          </p:nvSpPr>
          <p:spPr>
            <a:xfrm>
              <a:off x="-233830" y="-24362"/>
              <a:ext cx="1911186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Ceiling Mount Ventilation Fan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973110-41CD-4CBD-BDEA-90C7453DCC6F}"/>
              </a:ext>
            </a:extLst>
          </p:cNvPr>
          <p:cNvGrpSpPr/>
          <p:nvPr/>
        </p:nvGrpSpPr>
        <p:grpSpPr>
          <a:xfrm>
            <a:off x="3221920" y="-15193"/>
            <a:ext cx="2495338" cy="450429"/>
            <a:chOff x="1422767" y="-31530"/>
            <a:chExt cx="1579412" cy="450429"/>
          </a:xfrm>
        </p:grpSpPr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CC98B563-9252-4DDB-8C98-4CB24767E4D8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2" name="Arrow: Chevron 6">
              <a:extLst>
                <a:ext uri="{FF2B5EF4-FFF2-40B4-BE49-F238E27FC236}">
                  <a16:creationId xmlns:a16="http://schemas.microsoft.com/office/drawing/2014/main" id="{F83A20DB-FD86-4473-8151-4F7C88B4FB39}"/>
                </a:ext>
              </a:extLst>
            </p:cNvPr>
            <p:cNvSpPr txBox="1"/>
            <p:nvPr/>
          </p:nvSpPr>
          <p:spPr>
            <a:xfrm>
              <a:off x="1449837" y="-31530"/>
              <a:ext cx="1459437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Ceiling Mount V-Fan</a:t>
              </a:r>
            </a:p>
          </p:txBody>
        </p:sp>
      </p:grpSp>
      <p:sp>
        <p:nvSpPr>
          <p:cNvPr id="43" name="Slide Number Placeholder 22">
            <a:extLst>
              <a:ext uri="{FF2B5EF4-FFF2-40B4-BE49-F238E27FC236}">
                <a16:creationId xmlns:a16="http://schemas.microsoft.com/office/drawing/2014/main" id="{0ECDC4B5-8874-4646-8BE4-BBC8BDBEA5F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364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1285F-AA34-4ED9-9A4C-6228065BDF27}"/>
              </a:ext>
            </a:extLst>
          </p:cNvPr>
          <p:cNvSpPr txBox="1"/>
          <p:nvPr/>
        </p:nvSpPr>
        <p:spPr>
          <a:xfrm>
            <a:off x="919049" y="4255670"/>
            <a:ext cx="1856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FV-15CSD117</a:t>
            </a:r>
          </a:p>
        </p:txBody>
      </p:sp>
      <p:pic>
        <p:nvPicPr>
          <p:cNvPr id="3" name="Picture 2" descr="A white and black speaker&#10;&#10;Description automatically generated">
            <a:extLst>
              <a:ext uri="{FF2B5EF4-FFF2-40B4-BE49-F238E27FC236}">
                <a16:creationId xmlns:a16="http://schemas.microsoft.com/office/drawing/2014/main" id="{CCF3A05B-18E5-4A4E-A90A-A73B1A07E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" y="1067394"/>
            <a:ext cx="3447380" cy="2537654"/>
          </a:xfrm>
          <a:prstGeom prst="rect">
            <a:avLst/>
          </a:prstGeom>
        </p:spPr>
      </p:pic>
      <p:pic>
        <p:nvPicPr>
          <p:cNvPr id="4" name="Picture 3" descr="A drawing of a machine&#10;&#10;Description automatically generated">
            <a:extLst>
              <a:ext uri="{FF2B5EF4-FFF2-40B4-BE49-F238E27FC236}">
                <a16:creationId xmlns:a16="http://schemas.microsoft.com/office/drawing/2014/main" id="{17128618-474E-4882-9A45-83B243EA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39" y="565089"/>
            <a:ext cx="4086082" cy="434483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88C219-C4C8-4CE9-AB5D-C8039D291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154636"/>
              </p:ext>
            </p:extLst>
          </p:nvPr>
        </p:nvGraphicFramePr>
        <p:xfrm>
          <a:off x="8064061" y="2905906"/>
          <a:ext cx="3964912" cy="184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073">
                  <a:extLst>
                    <a:ext uri="{9D8B030D-6E8A-4147-A177-3AD203B41FA5}">
                      <a16:colId xmlns:a16="http://schemas.microsoft.com/office/drawing/2014/main" val="3840308788"/>
                    </a:ext>
                  </a:extLst>
                </a:gridCol>
                <a:gridCol w="795173">
                  <a:extLst>
                    <a:ext uri="{9D8B030D-6E8A-4147-A177-3AD203B41FA5}">
                      <a16:colId xmlns:a16="http://schemas.microsoft.com/office/drawing/2014/main" val="933359982"/>
                    </a:ext>
                  </a:extLst>
                </a:gridCol>
                <a:gridCol w="667945">
                  <a:extLst>
                    <a:ext uri="{9D8B030D-6E8A-4147-A177-3AD203B41FA5}">
                      <a16:colId xmlns:a16="http://schemas.microsoft.com/office/drawing/2014/main" val="1675279413"/>
                    </a:ext>
                  </a:extLst>
                </a:gridCol>
                <a:gridCol w="763366">
                  <a:extLst>
                    <a:ext uri="{9D8B030D-6E8A-4147-A177-3AD203B41FA5}">
                      <a16:colId xmlns:a16="http://schemas.microsoft.com/office/drawing/2014/main" val="855266595"/>
                    </a:ext>
                  </a:extLst>
                </a:gridCol>
                <a:gridCol w="710355">
                  <a:extLst>
                    <a:ext uri="{9D8B030D-6E8A-4147-A177-3AD203B41FA5}">
                      <a16:colId xmlns:a16="http://schemas.microsoft.com/office/drawing/2014/main" val="1546374368"/>
                    </a:ext>
                  </a:extLst>
                </a:gridCol>
              </a:tblGrid>
              <a:tr h="113311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Air-e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Voltage &amp; Hz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Power (W)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Air Delivery (CMH)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chemeClr val="bg1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Noise Level (dB)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3331907"/>
                  </a:ext>
                </a:extLst>
              </a:tr>
              <a:tr h="7116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FV-15CSD117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230V-50Hz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983073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1CFE03B1-04B7-4C99-AE75-E3AA8D19E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258514"/>
              </p:ext>
            </p:extLst>
          </p:nvPr>
        </p:nvGraphicFramePr>
        <p:xfrm>
          <a:off x="8077526" y="565089"/>
          <a:ext cx="3964913" cy="220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4913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367266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Silent Operation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Low Power Consumption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Easy installation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Contemporary design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Compact size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81110485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1208CB0-76EE-4248-AEC3-E566234729D1}"/>
              </a:ext>
            </a:extLst>
          </p:cNvPr>
          <p:cNvSpPr/>
          <p:nvPr/>
        </p:nvSpPr>
        <p:spPr>
          <a:xfrm>
            <a:off x="6326992" y="1072055"/>
            <a:ext cx="1497724" cy="859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3D93BF6-DF71-4DA0-9676-544ED5073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908" y="4019862"/>
            <a:ext cx="1228481" cy="23080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AEE08A-0A02-4A72-BC3B-A7AE1AB9A139}"/>
              </a:ext>
            </a:extLst>
          </p:cNvPr>
          <p:cNvGrpSpPr/>
          <p:nvPr/>
        </p:nvGrpSpPr>
        <p:grpSpPr>
          <a:xfrm>
            <a:off x="1406905" y="23646"/>
            <a:ext cx="2683832" cy="403635"/>
            <a:chOff x="1490211" y="7113"/>
            <a:chExt cx="1579412" cy="403638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38A9947C-BAD3-4696-A264-4B889852A5F1}"/>
                </a:ext>
              </a:extLst>
            </p:cNvPr>
            <p:cNvSpPr/>
            <p:nvPr/>
          </p:nvSpPr>
          <p:spPr>
            <a:xfrm>
              <a:off x="1490211" y="7113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2" name="Arrow: Chevron 6">
              <a:extLst>
                <a:ext uri="{FF2B5EF4-FFF2-40B4-BE49-F238E27FC236}">
                  <a16:creationId xmlns:a16="http://schemas.microsoft.com/office/drawing/2014/main" id="{3418231E-9C2A-4A7C-A046-1380E69C79DD}"/>
                </a:ext>
              </a:extLst>
            </p:cNvPr>
            <p:cNvSpPr txBox="1"/>
            <p:nvPr/>
          </p:nvSpPr>
          <p:spPr>
            <a:xfrm>
              <a:off x="1563754" y="10509"/>
              <a:ext cx="1406905" cy="400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Pana Ceiling Mount Air-e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5AB804-82AE-4FA9-8159-C8689B632D25}"/>
              </a:ext>
            </a:extLst>
          </p:cNvPr>
          <p:cNvGrpSpPr/>
          <p:nvPr/>
        </p:nvGrpSpPr>
        <p:grpSpPr>
          <a:xfrm>
            <a:off x="0" y="23646"/>
            <a:ext cx="1579412" cy="541443"/>
            <a:chOff x="1296" y="0"/>
            <a:chExt cx="1579412" cy="541443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098A5D40-9CD0-4A4E-9303-CCAEED5EA4C1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CBBD6095-8E60-4401-A0E0-E6120E40C5CD}"/>
                </a:ext>
              </a:extLst>
            </p:cNvPr>
            <p:cNvSpPr txBox="1"/>
            <p:nvPr/>
          </p:nvSpPr>
          <p:spPr>
            <a:xfrm>
              <a:off x="186894" y="91014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Air-e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4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6" name="Slide Number Placeholder 18">
            <a:extLst>
              <a:ext uri="{FF2B5EF4-FFF2-40B4-BE49-F238E27FC236}">
                <a16:creationId xmlns:a16="http://schemas.microsoft.com/office/drawing/2014/main" id="{4C5EDB02-E8EE-4DC6-9B5E-EEB7BF23FA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8388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1CFE03B1-04B7-4C99-AE75-E3AA8D19E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223340"/>
              </p:ext>
            </p:extLst>
          </p:nvPr>
        </p:nvGraphicFramePr>
        <p:xfrm>
          <a:off x="8077526" y="565089"/>
          <a:ext cx="3964913" cy="4185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4913">
                  <a:extLst>
                    <a:ext uri="{9D8B030D-6E8A-4147-A177-3AD203B41FA5}">
                      <a16:colId xmlns:a16="http://schemas.microsoft.com/office/drawing/2014/main" val="780745805"/>
                    </a:ext>
                  </a:extLst>
                </a:gridCol>
              </a:tblGrid>
              <a:tr h="678819"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IN" sz="14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804526862"/>
                  </a:ext>
                </a:extLst>
              </a:tr>
              <a:tr h="67881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 – IN – 1 </a:t>
                      </a:r>
                      <a:r>
                        <a:rPr lang="en-US" sz="1400" dirty="0" err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Convertibe</a:t>
                      </a:r>
                      <a:r>
                        <a:rPr lang="en-US" sz="14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Cooling</a:t>
                      </a:r>
                      <a:r>
                        <a:rPr lang="en-IN" sz="14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81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</a:t>
                      </a:r>
                      <a:r>
                        <a:rPr lang="en-IN" sz="1400" dirty="0" err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omfort</a:t>
                      </a:r>
                      <a:r>
                        <a:rPr lang="en-IN" sz="14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4-way swing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81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Auto Cleanse (Clean mode)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4199001233"/>
                  </a:ext>
                </a:extLst>
              </a:tr>
              <a:tr h="79149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72 Condensed" panose="020B0506030000000003" pitchFamily="34" charset="0"/>
                        </a:rPr>
                        <a:t>Anti-corrosive blue coating on both IDU &amp; ODU copper bent area 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935137283"/>
                  </a:ext>
                </a:extLst>
              </a:tr>
              <a:tr h="67881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I</a:t>
                      </a:r>
                      <a:r>
                        <a:rPr lang="en-IN" sz="1400" b="0" dirty="0" err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nner</a:t>
                      </a:r>
                      <a:r>
                        <a:rPr lang="en-IN" sz="14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grooved Cooper Tubes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81110485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1208CB0-76EE-4248-AEC3-E566234729D1}"/>
              </a:ext>
            </a:extLst>
          </p:cNvPr>
          <p:cNvSpPr/>
          <p:nvPr/>
        </p:nvSpPr>
        <p:spPr>
          <a:xfrm>
            <a:off x="6326992" y="1072055"/>
            <a:ext cx="1497724" cy="859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AEE08A-0A02-4A72-BC3B-A7AE1AB9A139}"/>
              </a:ext>
            </a:extLst>
          </p:cNvPr>
          <p:cNvGrpSpPr/>
          <p:nvPr/>
        </p:nvGrpSpPr>
        <p:grpSpPr>
          <a:xfrm>
            <a:off x="1406905" y="23646"/>
            <a:ext cx="2683832" cy="403635"/>
            <a:chOff x="1490211" y="7113"/>
            <a:chExt cx="1579412" cy="403638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38A9947C-BAD3-4696-A264-4B889852A5F1}"/>
                </a:ext>
              </a:extLst>
            </p:cNvPr>
            <p:cNvSpPr/>
            <p:nvPr/>
          </p:nvSpPr>
          <p:spPr>
            <a:xfrm>
              <a:off x="1490211" y="7113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2" name="Arrow: Chevron 6">
              <a:extLst>
                <a:ext uri="{FF2B5EF4-FFF2-40B4-BE49-F238E27FC236}">
                  <a16:creationId xmlns:a16="http://schemas.microsoft.com/office/drawing/2014/main" id="{3418231E-9C2A-4A7C-A046-1380E69C79DD}"/>
                </a:ext>
              </a:extLst>
            </p:cNvPr>
            <p:cNvSpPr txBox="1"/>
            <p:nvPr/>
          </p:nvSpPr>
          <p:spPr>
            <a:xfrm>
              <a:off x="1563754" y="10509"/>
              <a:ext cx="1406905" cy="400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R</a:t>
              </a:r>
              <a:r>
                <a:rPr lang="en-IN" sz="1400" dirty="0" err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oom</a:t>
              </a:r>
              <a:r>
                <a:rPr lang="en-IN" sz="14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 Air Conditioners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5AB804-82AE-4FA9-8159-C8689B632D25}"/>
              </a:ext>
            </a:extLst>
          </p:cNvPr>
          <p:cNvGrpSpPr/>
          <p:nvPr/>
        </p:nvGrpSpPr>
        <p:grpSpPr>
          <a:xfrm>
            <a:off x="0" y="23646"/>
            <a:ext cx="1579412" cy="541443"/>
            <a:chOff x="1296" y="0"/>
            <a:chExt cx="1579412" cy="541443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098A5D40-9CD0-4A4E-9303-CCAEED5EA4C1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CBBD6095-8E60-4401-A0E0-E6120E40C5CD}"/>
                </a:ext>
              </a:extLst>
            </p:cNvPr>
            <p:cNvSpPr txBox="1"/>
            <p:nvPr/>
          </p:nvSpPr>
          <p:spPr>
            <a:xfrm>
              <a:off x="186894" y="91014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Anchor RAC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4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16" name="Slide Number Placeholder 18">
            <a:extLst>
              <a:ext uri="{FF2B5EF4-FFF2-40B4-BE49-F238E27FC236}">
                <a16:creationId xmlns:a16="http://schemas.microsoft.com/office/drawing/2014/main" id="{4C5EDB02-E8EE-4DC6-9B5E-EEB7BF23FA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46</a:t>
            </a:fld>
            <a:endParaRPr lang="en-I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17921A-0D5C-4A78-8DDA-01B365F28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28" y="926757"/>
            <a:ext cx="6593789" cy="20090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0EF3AB-911C-4FC9-96B7-48024F077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28" y="3062646"/>
            <a:ext cx="2615071" cy="1719119"/>
          </a:xfrm>
          <a:prstGeom prst="rect">
            <a:avLst/>
          </a:prstGeom>
        </p:spPr>
      </p:pic>
      <p:pic>
        <p:nvPicPr>
          <p:cNvPr id="19" name="Picture 18" descr="A white remote control with buttons&#10;&#10;Description automatically generated">
            <a:extLst>
              <a:ext uri="{FF2B5EF4-FFF2-40B4-BE49-F238E27FC236}">
                <a16:creationId xmlns:a16="http://schemas.microsoft.com/office/drawing/2014/main" id="{9D3222C9-7CE7-4C9A-9B07-78A242081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3513">
            <a:off x="6183327" y="3031511"/>
            <a:ext cx="505243" cy="168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B04F68-882B-4A63-8A57-B88BA9757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42" y="4988268"/>
            <a:ext cx="7554002" cy="12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419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3F9EEA-41A0-4DC3-81E0-45907D68FC3F}"/>
              </a:ext>
            </a:extLst>
          </p:cNvPr>
          <p:cNvSpPr/>
          <p:nvPr/>
        </p:nvSpPr>
        <p:spPr>
          <a:xfrm>
            <a:off x="436880" y="933709"/>
            <a:ext cx="111556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Way forward for Mutual Growth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106EED-0E51-4674-82F2-5D9A3DC69BFE}"/>
              </a:ext>
            </a:extLst>
          </p:cNvPr>
          <p:cNvSpPr/>
          <p:nvPr/>
        </p:nvSpPr>
        <p:spPr>
          <a:xfrm>
            <a:off x="4639554" y="-80259"/>
            <a:ext cx="22972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Bierstadt" panose="020B0004020202020204" pitchFamily="34" charset="0"/>
                <a:ea typeface="+mn-ea"/>
                <a:cs typeface="+mn-cs"/>
              </a:rPr>
              <a:t>PEWIN-IAQ</a:t>
            </a:r>
          </a:p>
        </p:txBody>
      </p:sp>
      <p:pic>
        <p:nvPicPr>
          <p:cNvPr id="26" name="Picture 25" descr="A blue stamp with white text&#10;&#10;Description automatically generated">
            <a:extLst>
              <a:ext uri="{FF2B5EF4-FFF2-40B4-BE49-F238E27FC236}">
                <a16:creationId xmlns:a16="http://schemas.microsoft.com/office/drawing/2014/main" id="{B542927B-2F95-453E-9429-F2884875D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337" y="3457026"/>
            <a:ext cx="3675666" cy="3429000"/>
          </a:xfrm>
          <a:prstGeom prst="rect">
            <a:avLst/>
          </a:prstGeom>
        </p:spPr>
      </p:pic>
      <p:pic>
        <p:nvPicPr>
          <p:cNvPr id="27" name="Picture 26" descr="A blue stamp with white text&#10;&#10;Description automatically generated">
            <a:extLst>
              <a:ext uri="{FF2B5EF4-FFF2-40B4-BE49-F238E27FC236}">
                <a16:creationId xmlns:a16="http://schemas.microsoft.com/office/drawing/2014/main" id="{97DB06BF-05FC-4DAA-B1F7-92320C3FB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6DACE-037E-49A9-8E6A-C2837503B39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7298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AACCC9-E881-441C-9B80-CEA16E6D5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3" y="961124"/>
            <a:ext cx="3243353" cy="229839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CA72792-811D-4AA3-9959-5042FA8CA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3" y="831139"/>
            <a:ext cx="3212870" cy="2225233"/>
          </a:xfrm>
          <a:prstGeom prst="rect">
            <a:avLst/>
          </a:prstGeom>
        </p:spPr>
      </p:pic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8B5DF507-834E-41EC-ABA9-7BD7A0CB61FC}"/>
              </a:ext>
            </a:extLst>
          </p:cNvPr>
          <p:cNvSpPr/>
          <p:nvPr/>
        </p:nvSpPr>
        <p:spPr>
          <a:xfrm>
            <a:off x="1072688" y="40438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714519"/>
              </p:ext>
            </p:extLst>
          </p:nvPr>
        </p:nvGraphicFramePr>
        <p:xfrm>
          <a:off x="6073189" y="4137711"/>
          <a:ext cx="5923569" cy="1258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53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875120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7250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33855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2418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350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 (Fan)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(LED:7W)</a:t>
                      </a:r>
                      <a:endParaRPr lang="en-IN" sz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215</a:t>
                      </a:r>
                      <a:endParaRPr lang="en-IN" sz="1200" b="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7.2</a:t>
                      </a:r>
                      <a:endParaRPr lang="en-IN" sz="1200" b="1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 in 1</a:t>
                      </a:r>
                      <a:endParaRPr lang="en-IN" sz="120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364370" y="5455732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29" name="Picture 28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0D8E36D4-6E49-40A6-8926-E1C757E4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444" y="5423470"/>
            <a:ext cx="1748698" cy="784397"/>
          </a:xfrm>
          <a:prstGeom prst="rect">
            <a:avLst/>
          </a:prstGeom>
        </p:spPr>
      </p:pic>
      <p:pic>
        <p:nvPicPr>
          <p:cNvPr id="28" name="Picture 27" descr="A picture containing text, logo, font, circle&#10;&#10;Description automatically generated">
            <a:extLst>
              <a:ext uri="{FF2B5EF4-FFF2-40B4-BE49-F238E27FC236}">
                <a16:creationId xmlns:a16="http://schemas.microsoft.com/office/drawing/2014/main" id="{B74D59AF-FE66-4929-9F19-1D423AC246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400" y="5734840"/>
            <a:ext cx="986403" cy="977601"/>
          </a:xfrm>
          <a:prstGeom prst="rect">
            <a:avLst/>
          </a:prstGeom>
        </p:spPr>
      </p:pic>
      <p:pic>
        <p:nvPicPr>
          <p:cNvPr id="6" name="Picture 5" descr="A gold and black seal with a red ribbon&#10;&#10;Description automatically generated">
            <a:extLst>
              <a:ext uri="{FF2B5EF4-FFF2-40B4-BE49-F238E27FC236}">
                <a16:creationId xmlns:a16="http://schemas.microsoft.com/office/drawing/2014/main" id="{0788CCD0-6531-420D-A923-B926112334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746" y="5281828"/>
            <a:ext cx="1197434" cy="1197434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4BD01F84-9D42-4DB8-BB2D-10351F5FA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41528"/>
              </p:ext>
            </p:extLst>
          </p:nvPr>
        </p:nvGraphicFramePr>
        <p:xfrm>
          <a:off x="6634608" y="521462"/>
          <a:ext cx="5414700" cy="3595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356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7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Slim design, combining sleek aesthetics with efficient performance</a:t>
                      </a:r>
                      <a:endParaRPr lang="en-IN" sz="1200" b="1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690701"/>
                  </a:ext>
                </a:extLst>
              </a:tr>
              <a:tr h="29742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Energy Efficient Fan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70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IN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BEE Approved </a:t>
                      </a:r>
                      <a:r>
                        <a:rPr kumimoji="1" lang="en-IN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Five Star</a:t>
                      </a:r>
                      <a:r>
                        <a:rPr kumimoji="1" lang="en-IN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Rated for Energy Saving </a:t>
                      </a: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consumes less energy than conventional fans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2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883311"/>
                  </a:ext>
                </a:extLst>
              </a:tr>
              <a:tr h="4957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Remote Control Operation For LED (7W) , Fan ON/Off &amp; Speed Control, Timer (2/4/6/8/10 </a:t>
                      </a:r>
                      <a:r>
                        <a:rPr lang="en-US" sz="1200" b="0" kern="1200" err="1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Hr</a:t>
                      </a:r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)</a:t>
                      </a:r>
                      <a:endParaRPr lang="en-IN" sz="1200" b="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213223"/>
                  </a:ext>
                </a:extLst>
              </a:tr>
              <a:tr h="29742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control through RF Remote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716464"/>
                  </a:ext>
                </a:extLst>
              </a:tr>
              <a:tr h="29742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PCB Controller on Top for easy replacement/service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42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29742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Adjustable canopy for customizable installation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810646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D8DC40EF-9EE0-4C25-87EA-963AB4EAFBE8}"/>
              </a:ext>
            </a:extLst>
          </p:cNvPr>
          <p:cNvSpPr txBox="1"/>
          <p:nvPr/>
        </p:nvSpPr>
        <p:spPr>
          <a:xfrm>
            <a:off x="3500317" y="2364762"/>
            <a:ext cx="1005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100" dirty="0">
                <a:latin typeface="CIDFont+F8"/>
              </a:rPr>
              <a:t>Foliage Brown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100" dirty="0">
                <a:latin typeface="CIDFont+F8"/>
              </a:rPr>
              <a:t>14236FBR</a:t>
            </a:r>
          </a:p>
        </p:txBody>
      </p:sp>
      <p:pic>
        <p:nvPicPr>
          <p:cNvPr id="30" name="Picture 29" descr="A blue stamp with white text&#10;&#10;Description automatically generated">
            <a:extLst>
              <a:ext uri="{FF2B5EF4-FFF2-40B4-BE49-F238E27FC236}">
                <a16:creationId xmlns:a16="http://schemas.microsoft.com/office/drawing/2014/main" id="{982F0FF8-3AAF-4E61-B314-631E3E72FD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9A9E0548-901A-46C8-81A0-FBD7EBD1F4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4E6C589-162D-4D00-B8CD-909794E2AA90}"/>
              </a:ext>
            </a:extLst>
          </p:cNvPr>
          <p:cNvSpPr txBox="1"/>
          <p:nvPr/>
        </p:nvSpPr>
        <p:spPr>
          <a:xfrm>
            <a:off x="218151" y="2421197"/>
            <a:ext cx="1099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100" dirty="0">
                <a:latin typeface="CIDFont+F8"/>
              </a:rPr>
              <a:t>Foliage Chrome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100" dirty="0">
                <a:latin typeface="CIDFont+F8"/>
              </a:rPr>
              <a:t>14236FCH</a:t>
            </a: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DC3634EA-FDF7-4518-95EE-165E24DBF2B5}"/>
              </a:ext>
            </a:extLst>
          </p:cNvPr>
          <p:cNvSpPr/>
          <p:nvPr/>
        </p:nvSpPr>
        <p:spPr>
          <a:xfrm>
            <a:off x="1" y="42318"/>
            <a:ext cx="1178028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87C64F-6123-4954-B66F-E6AA2D277EA8}"/>
              </a:ext>
            </a:extLst>
          </p:cNvPr>
          <p:cNvGrpSpPr/>
          <p:nvPr/>
        </p:nvGrpSpPr>
        <p:grpSpPr>
          <a:xfrm>
            <a:off x="1277014" y="9504"/>
            <a:ext cx="2594240" cy="408282"/>
            <a:chOff x="127966" y="-37085"/>
            <a:chExt cx="2874213" cy="408282"/>
          </a:xfrm>
        </p:grpSpPr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10A3074A-0F5D-4CEA-A84E-32432FA40069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4" name="Arrow: Chevron 6">
              <a:extLst>
                <a:ext uri="{FF2B5EF4-FFF2-40B4-BE49-F238E27FC236}">
                  <a16:creationId xmlns:a16="http://schemas.microsoft.com/office/drawing/2014/main" id="{29D97DD4-FBF0-4C15-9E15-A94ACC212011}"/>
                </a:ext>
              </a:extLst>
            </p:cNvPr>
            <p:cNvSpPr txBox="1"/>
            <p:nvPr/>
          </p:nvSpPr>
          <p:spPr>
            <a:xfrm>
              <a:off x="127966" y="-37085"/>
              <a:ext cx="1483822" cy="4067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Super Premium</a:t>
              </a:r>
              <a:endParaRPr lang="en-IN" sz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CA9D231-326B-4F84-B1B6-3DC21D64E4E2}"/>
              </a:ext>
            </a:extLst>
          </p:cNvPr>
          <p:cNvSpPr txBox="1"/>
          <p:nvPr/>
        </p:nvSpPr>
        <p:spPr>
          <a:xfrm>
            <a:off x="2621987" y="91285"/>
            <a:ext cx="1459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BLDC+LED</a:t>
            </a:r>
            <a:endParaRPr lang="en-IN" sz="1200" dirty="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C61DF1-5796-4D96-9A3F-D9C30EABA3D3}"/>
              </a:ext>
            </a:extLst>
          </p:cNvPr>
          <p:cNvSpPr txBox="1"/>
          <p:nvPr/>
        </p:nvSpPr>
        <p:spPr>
          <a:xfrm>
            <a:off x="230888" y="87536"/>
            <a:ext cx="8245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VIENNA</a:t>
            </a:r>
            <a:endParaRPr lang="en-IN" sz="12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B684F17-07F6-4C7F-89D9-3D818BB0F7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1659" y="5460764"/>
            <a:ext cx="6032586" cy="9696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55686B-36CA-46FE-828E-4023D15172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792" l="1042" r="88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110" b="-15713"/>
          <a:stretch/>
        </p:blipFill>
        <p:spPr>
          <a:xfrm rot="2194046">
            <a:off x="600215" y="3769962"/>
            <a:ext cx="501513" cy="1307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EB1C2E5-D8C5-4ED8-95F2-0D456379D7D4}"/>
              </a:ext>
            </a:extLst>
          </p:cNvPr>
          <p:cNvSpPr txBox="1"/>
          <p:nvPr/>
        </p:nvSpPr>
        <p:spPr>
          <a:xfrm rot="2193364">
            <a:off x="-210167" y="4711177"/>
            <a:ext cx="1194719" cy="314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050">
                <a:latin typeface="Calibri"/>
              </a:rPr>
              <a:t>RF</a:t>
            </a:r>
            <a:r>
              <a:rPr kumimoji="0" lang="en-IN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Remote</a:t>
            </a:r>
            <a:endParaRPr lang="en-IN" sz="1050"/>
          </a:p>
        </p:txBody>
      </p:sp>
      <p:pic>
        <p:nvPicPr>
          <p:cNvPr id="42" name="Picture 41" descr="A long metal pole with a long pole&#10;&#10;Description automatically generated with medium confidence">
            <a:extLst>
              <a:ext uri="{FF2B5EF4-FFF2-40B4-BE49-F238E27FC236}">
                <a16:creationId xmlns:a16="http://schemas.microsoft.com/office/drawing/2014/main" id="{E1EDEB35-4A98-46F4-86EE-1DF60C15E7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093015" y="3374901"/>
            <a:ext cx="2618105" cy="1545929"/>
          </a:xfrm>
          <a:prstGeom prst="rect">
            <a:avLst/>
          </a:prstGeom>
        </p:spPr>
      </p:pic>
      <p:pic>
        <p:nvPicPr>
          <p:cNvPr id="43" name="Picture 42" descr="A long metal pole with a long pole&#10;&#10;Description automatically generated with medium confidence">
            <a:extLst>
              <a:ext uri="{FF2B5EF4-FFF2-40B4-BE49-F238E27FC236}">
                <a16:creationId xmlns:a16="http://schemas.microsoft.com/office/drawing/2014/main" id="{2F106997-5C1D-48A5-8C20-170012BB6CC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137" t="46496" b="-1"/>
          <a:stretch/>
        </p:blipFill>
        <p:spPr>
          <a:xfrm rot="10800000">
            <a:off x="4629577" y="3319768"/>
            <a:ext cx="1107958" cy="16010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053FCD-F4A8-46B4-B494-016158B6CC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48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F3F64-7ECA-41A1-A3D7-0013EDFB9171}"/>
              </a:ext>
            </a:extLst>
          </p:cNvPr>
          <p:cNvSpPr txBox="1"/>
          <p:nvPr/>
        </p:nvSpPr>
        <p:spPr>
          <a:xfrm>
            <a:off x="218150" y="809297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10,500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4,750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8394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5E3D2CCD-FEBA-4EB5-8B5F-1445AFF8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440" y="3265632"/>
            <a:ext cx="1913792" cy="131183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BFE2A51-3424-43E1-ABF6-3CA6BA60F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49" y="1005402"/>
            <a:ext cx="1913792" cy="15451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DD900A-0834-4D78-9E91-E8FB58852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308" y="1124290"/>
            <a:ext cx="1811366" cy="145964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54D878E-6D10-4BD0-A014-BC434D8C7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15" y="1115594"/>
            <a:ext cx="1855318" cy="1341416"/>
          </a:xfrm>
          <a:prstGeom prst="rect">
            <a:avLst/>
          </a:prstGeom>
        </p:spPr>
      </p:pic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5F4598AC-1A02-4F44-A775-E490FABCDAE6}"/>
              </a:ext>
            </a:extLst>
          </p:cNvPr>
          <p:cNvSpPr/>
          <p:nvPr/>
        </p:nvSpPr>
        <p:spPr>
          <a:xfrm>
            <a:off x="1072688" y="40438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63061" y="42318"/>
            <a:ext cx="1178028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1329565" y="45216"/>
            <a:ext cx="2716922" cy="345792"/>
            <a:chOff x="345802" y="0"/>
            <a:chExt cx="2656377" cy="37811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2123091-E93B-42A2-A324-C30E4DB2E23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Arrow: Chevron 6">
              <a:extLst>
                <a:ext uri="{FF2B5EF4-FFF2-40B4-BE49-F238E27FC236}">
                  <a16:creationId xmlns:a16="http://schemas.microsoft.com/office/drawing/2014/main" id="{6FBA7C6C-43A8-43A8-AACF-16AB8D351E8B}"/>
                </a:ext>
              </a:extLst>
            </p:cNvPr>
            <p:cNvSpPr txBox="1"/>
            <p:nvPr/>
          </p:nvSpPr>
          <p:spPr>
            <a:xfrm>
              <a:off x="345802" y="6920"/>
              <a:ext cx="1240676" cy="371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Decorative</a:t>
              </a:r>
              <a:endParaRPr lang="en-IN" sz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881297"/>
              </p:ext>
            </p:extLst>
          </p:nvPr>
        </p:nvGraphicFramePr>
        <p:xfrm>
          <a:off x="6062194" y="4085867"/>
          <a:ext cx="6032587" cy="1290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277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18141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65331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0394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0394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03946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859209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3139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b="1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6.3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3271853" y="5328846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29" name="Picture 28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0D8E36D4-6E49-40A6-8926-E1C757E45C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278" y="5376473"/>
            <a:ext cx="1228574" cy="551090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71A47EA-FDE4-4865-9FB0-510CBEBD7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251438"/>
              </p:ext>
            </p:extLst>
          </p:nvPr>
        </p:nvGraphicFramePr>
        <p:xfrm>
          <a:off x="6947337" y="546411"/>
          <a:ext cx="5101976" cy="3456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1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88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711"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   Premium attractive  glossy finish &amp; wooden texture for superior aesthetics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4997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Compact design unique canopy, trim and body ring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976863"/>
                  </a:ext>
                </a:extLst>
              </a:tr>
              <a:tr h="33584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</a:t>
                      </a:r>
                      <a:r>
                        <a:rPr lang="en-IN" sz="1200" b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Five Star </a:t>
                      </a: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64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634277"/>
                  </a:ext>
                </a:extLst>
              </a:tr>
              <a:tr h="4997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 RPM even at low voltage 130 V with super efficient noiseless motor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29584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PCB Controller on Top for easy replacement/service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2021633861"/>
                  </a:ext>
                </a:extLst>
              </a:tr>
              <a:tr h="295844"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IN" sz="120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   Remote control operation for fan ON/OFF &amp; 7 speed control</a:t>
                      </a: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4185292720"/>
                  </a:ext>
                </a:extLst>
              </a:tr>
              <a:tr h="28744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Safety Wire for extra safety</a:t>
                      </a: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153627960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176D7C6-543F-4550-8CBC-707E92645C2E}"/>
              </a:ext>
            </a:extLst>
          </p:cNvPr>
          <p:cNvSpPr txBox="1"/>
          <p:nvPr/>
        </p:nvSpPr>
        <p:spPr>
          <a:xfrm>
            <a:off x="6219361" y="3582244"/>
            <a:ext cx="77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With RF</a:t>
            </a:r>
          </a:p>
          <a:p>
            <a:r>
              <a:rPr lang="en-US" sz="1200" b="1" dirty="0"/>
              <a:t> Remote</a:t>
            </a:r>
            <a:endParaRPr lang="en-IN" sz="12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D3A6F95-469A-4D80-9115-8B4E09002C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23" t="7425" r="44744" b="20408"/>
          <a:stretch/>
        </p:blipFill>
        <p:spPr>
          <a:xfrm rot="19426368">
            <a:off x="6227304" y="2907700"/>
            <a:ext cx="272269" cy="766652"/>
          </a:xfrm>
          <a:prstGeom prst="rect">
            <a:avLst/>
          </a:prstGeom>
        </p:spPr>
      </p:pic>
      <p:pic>
        <p:nvPicPr>
          <p:cNvPr id="28" name="Picture 27" descr="A picture containing text, logo, font, circle&#10;&#10;Description automatically generated">
            <a:extLst>
              <a:ext uri="{FF2B5EF4-FFF2-40B4-BE49-F238E27FC236}">
                <a16:creationId xmlns:a16="http://schemas.microsoft.com/office/drawing/2014/main" id="{B74D59AF-FE66-4929-9F19-1D423AC246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02" y="5328846"/>
            <a:ext cx="1208215" cy="1197434"/>
          </a:xfrm>
          <a:prstGeom prst="rect">
            <a:avLst/>
          </a:prstGeom>
        </p:spPr>
      </p:pic>
      <p:pic>
        <p:nvPicPr>
          <p:cNvPr id="18" name="Picture 17" descr="A blue stamp with white text&#10;&#10;Description automatically generated">
            <a:extLst>
              <a:ext uri="{FF2B5EF4-FFF2-40B4-BE49-F238E27FC236}">
                <a16:creationId xmlns:a16="http://schemas.microsoft.com/office/drawing/2014/main" id="{AD84ECDC-1FA9-44D9-A882-6E8A036D0BA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38082902-DFA1-4540-8998-D1BA398F28A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412BEA5-E618-46CA-8DE3-F5472C7EF743}"/>
              </a:ext>
            </a:extLst>
          </p:cNvPr>
          <p:cNvSpPr txBox="1"/>
          <p:nvPr/>
        </p:nvSpPr>
        <p:spPr>
          <a:xfrm>
            <a:off x="5179397" y="2383895"/>
            <a:ext cx="1007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Choco Brown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14234CBR</a:t>
            </a:r>
            <a:endParaRPr lang="en-IN" sz="1100" dirty="0">
              <a:latin typeface="CIDFont+F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FEFD80-24D8-401F-AEF3-9DC09673271B}"/>
              </a:ext>
            </a:extLst>
          </p:cNvPr>
          <p:cNvSpPr txBox="1"/>
          <p:nvPr/>
        </p:nvSpPr>
        <p:spPr>
          <a:xfrm>
            <a:off x="1151667" y="2401235"/>
            <a:ext cx="1007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Pearl 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14234PGY</a:t>
            </a:r>
            <a:endParaRPr lang="en-IN" sz="1100" dirty="0">
              <a:latin typeface="CIDFont+F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C2D973-EF8A-434E-BA82-5DD4DA6A56D0}"/>
              </a:ext>
            </a:extLst>
          </p:cNvPr>
          <p:cNvSpPr txBox="1"/>
          <p:nvPr/>
        </p:nvSpPr>
        <p:spPr>
          <a:xfrm>
            <a:off x="1126343" y="4577467"/>
            <a:ext cx="13344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Pearl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14234PWH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70192B-BCF9-4D84-ACAD-7DC1ECE1657E}"/>
              </a:ext>
            </a:extLst>
          </p:cNvPr>
          <p:cNvSpPr txBox="1"/>
          <p:nvPr/>
        </p:nvSpPr>
        <p:spPr>
          <a:xfrm>
            <a:off x="3118075" y="2401235"/>
            <a:ext cx="893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Smoky Slate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14234SMS</a:t>
            </a:r>
            <a:endParaRPr lang="en-IN" sz="1100">
              <a:latin typeface="CIDFont+F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172453-A62A-47D2-9337-B81A45D5212E}"/>
              </a:ext>
            </a:extLst>
          </p:cNvPr>
          <p:cNvSpPr txBox="1"/>
          <p:nvPr/>
        </p:nvSpPr>
        <p:spPr>
          <a:xfrm>
            <a:off x="3883194" y="4637347"/>
            <a:ext cx="893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Maple Gold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14234MGL</a:t>
            </a:r>
            <a:endParaRPr lang="en-IN" sz="1100" dirty="0">
              <a:latin typeface="CIDFont+F8"/>
            </a:endParaRPr>
          </a:p>
        </p:txBody>
      </p:sp>
      <p:pic>
        <p:nvPicPr>
          <p:cNvPr id="40" name="Picture 39" descr="A gold and black seal with a red ribbon&#10;&#10;Description automatically generated">
            <a:extLst>
              <a:ext uri="{FF2B5EF4-FFF2-40B4-BE49-F238E27FC236}">
                <a16:creationId xmlns:a16="http://schemas.microsoft.com/office/drawing/2014/main" id="{37517177-618B-493A-8756-DE76E77546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974" y="5382788"/>
            <a:ext cx="1197434" cy="119743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C3F1E12-128C-4DB0-819F-8AF923666677}"/>
              </a:ext>
            </a:extLst>
          </p:cNvPr>
          <p:cNvSpPr txBox="1"/>
          <p:nvPr/>
        </p:nvSpPr>
        <p:spPr>
          <a:xfrm>
            <a:off x="297481" y="97344"/>
            <a:ext cx="6911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TURIN</a:t>
            </a:r>
            <a:endParaRPr lang="en-IN" sz="1200" dirty="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4A688E-3EF9-4833-A471-E98DD541D54F}"/>
              </a:ext>
            </a:extLst>
          </p:cNvPr>
          <p:cNvSpPr txBox="1"/>
          <p:nvPr/>
        </p:nvSpPr>
        <p:spPr>
          <a:xfrm>
            <a:off x="2641612" y="80775"/>
            <a:ext cx="1459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Compact BLDC</a:t>
            </a:r>
            <a:endParaRPr lang="en-IN" sz="12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7B9D65D-5BDC-4D60-8262-3187BFCCE4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8297" y="5444067"/>
            <a:ext cx="6032586" cy="8867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ED3AC-140C-4D6B-81F4-6CC3827B1A9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49</a:t>
            </a:fld>
            <a:endParaRPr lang="en-I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EF0294-8FA9-462A-BEB4-050C8B68A311}"/>
              </a:ext>
            </a:extLst>
          </p:cNvPr>
          <p:cNvSpPr txBox="1"/>
          <p:nvPr/>
        </p:nvSpPr>
        <p:spPr>
          <a:xfrm>
            <a:off x="218150" y="809297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6,885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2,660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2499472-0490-4402-BBDF-56EC230617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552" y="3206556"/>
            <a:ext cx="1994912" cy="121309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8305582-F068-4616-9549-9B48353A4EE9}"/>
              </a:ext>
            </a:extLst>
          </p:cNvPr>
          <p:cNvSpPr txBox="1"/>
          <p:nvPr/>
        </p:nvSpPr>
        <p:spPr>
          <a:xfrm>
            <a:off x="2703841" y="3536723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8,075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3,120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212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F26B3F8-5555-40CA-9A85-BBFB54AA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99" y="599577"/>
            <a:ext cx="3023813" cy="223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435DD1C-0EAE-46B6-826E-7AEB59F8D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830060"/>
              </p:ext>
            </p:extLst>
          </p:nvPr>
        </p:nvGraphicFramePr>
        <p:xfrm>
          <a:off x="6032944" y="4880913"/>
          <a:ext cx="5981025" cy="123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411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09439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57080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95365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95365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95365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85770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5088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370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31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6.8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0E2D3D4-0F52-4F44-B139-6FADB2048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4798904"/>
              </p:ext>
            </p:extLst>
          </p:nvPr>
        </p:nvGraphicFramePr>
        <p:xfrm>
          <a:off x="5637759" y="431138"/>
          <a:ext cx="2083777" cy="793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BD7DC09-9EFD-4CFD-856C-73475236E21D}"/>
              </a:ext>
            </a:extLst>
          </p:cNvPr>
          <p:cNvSpPr txBox="1"/>
          <p:nvPr/>
        </p:nvSpPr>
        <p:spPr>
          <a:xfrm>
            <a:off x="-68258" y="1935026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BEE Label on Motor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987FD4-512D-4ADB-A252-AD587C6329A3}"/>
              </a:ext>
            </a:extLst>
          </p:cNvPr>
          <p:cNvSpPr txBox="1"/>
          <p:nvPr/>
        </p:nvSpPr>
        <p:spPr>
          <a:xfrm>
            <a:off x="996534" y="2756530"/>
            <a:ext cx="3136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MOCHA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14142MCH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26E6449-71DD-4BB8-8F2E-AF149C744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581607"/>
              </p:ext>
            </p:extLst>
          </p:nvPr>
        </p:nvGraphicFramePr>
        <p:xfrm>
          <a:off x="7569822" y="575323"/>
          <a:ext cx="4422481" cy="3358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73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425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colors with matt finish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22342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42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Five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42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22342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  <a:tr h="223425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BEE 5-star rating with 50% Energy saving</a:t>
                      </a: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3778685079"/>
                  </a:ext>
                </a:extLst>
              </a:tr>
              <a:tr h="223425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 speed + Turbo speed control with 2-4-6-8-10 hrs. Auto OFF Function through remote 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798193795"/>
                  </a:ext>
                </a:extLst>
              </a:tr>
              <a:tr h="223425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Remote Control Operation For LED, Fan ON/Off &amp; Speed Control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359460897"/>
                  </a:ext>
                </a:extLst>
              </a:tr>
              <a:tr h="223425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 RPM even at low voltage 130 V with super efficient noiseless motor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2819915402"/>
                  </a:ext>
                </a:extLst>
              </a:tr>
            </a:tbl>
          </a:graphicData>
        </a:graphic>
      </p:graphicFrame>
      <p:pic>
        <p:nvPicPr>
          <p:cNvPr id="25" name="Picture 24" descr="Table&#10;&#10;Description automatically generated with low confidence">
            <a:extLst>
              <a:ext uri="{FF2B5EF4-FFF2-40B4-BE49-F238E27FC236}">
                <a16:creationId xmlns:a16="http://schemas.microsoft.com/office/drawing/2014/main" id="{B7BF6FB1-1727-4DDF-8B0A-B7FD1F374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1196" y="3975315"/>
            <a:ext cx="4461108" cy="864430"/>
          </a:xfrm>
          <a:prstGeom prst="rect">
            <a:avLst/>
          </a:prstGeom>
        </p:spPr>
      </p:pic>
      <p:pic>
        <p:nvPicPr>
          <p:cNvPr id="26" name="Picture 2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DDCFBE-8C21-4497-A09D-231DF65BE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784" y="4871112"/>
            <a:ext cx="2182991" cy="1148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4D59957-F8F1-407F-A9FE-2C17C07373D2}"/>
              </a:ext>
            </a:extLst>
          </p:cNvPr>
          <p:cNvSpPr txBox="1"/>
          <p:nvPr/>
        </p:nvSpPr>
        <p:spPr>
          <a:xfrm>
            <a:off x="4565662" y="3399815"/>
            <a:ext cx="240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14142MWH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D9407B1-C6C0-45B9-9B7F-5DE73B47B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823" y="1412416"/>
            <a:ext cx="3563286" cy="194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 descr="A red and black sign with white text&#10;&#10;Description automatically generated">
            <a:extLst>
              <a:ext uri="{FF2B5EF4-FFF2-40B4-BE49-F238E27FC236}">
                <a16:creationId xmlns:a16="http://schemas.microsoft.com/office/drawing/2014/main" id="{E5196F8A-2A92-428B-926A-988AA0BCED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15" y="3962058"/>
            <a:ext cx="1584345" cy="580313"/>
          </a:xfrm>
          <a:prstGeom prst="rect">
            <a:avLst/>
          </a:prstGeom>
        </p:spPr>
      </p:pic>
      <p:pic>
        <p:nvPicPr>
          <p:cNvPr id="33" name="Picture 32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E90285BC-F4C6-4853-ABEA-00AB98D7438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16" y="3861311"/>
            <a:ext cx="689810" cy="6706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2784827-32A3-458C-82C7-0D1765F169C3}"/>
              </a:ext>
            </a:extLst>
          </p:cNvPr>
          <p:cNvGrpSpPr/>
          <p:nvPr/>
        </p:nvGrpSpPr>
        <p:grpSpPr>
          <a:xfrm>
            <a:off x="0" y="35391"/>
            <a:ext cx="2540652" cy="564186"/>
            <a:chOff x="1296" y="0"/>
            <a:chExt cx="1579412" cy="564186"/>
          </a:xfrm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73C841DE-E13E-4FA9-BB1B-67CF04BE8FE4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7" name="Arrow: Chevron 4">
              <a:extLst>
                <a:ext uri="{FF2B5EF4-FFF2-40B4-BE49-F238E27FC236}">
                  <a16:creationId xmlns:a16="http://schemas.microsoft.com/office/drawing/2014/main" id="{0D2CB157-6EBF-4705-AEDF-56739AE6D0B7}"/>
                </a:ext>
              </a:extLst>
            </p:cNvPr>
            <p:cNvSpPr txBox="1"/>
            <p:nvPr/>
          </p:nvSpPr>
          <p:spPr>
            <a:xfrm>
              <a:off x="203836" y="113757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200" kern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ECOBREEZ URBAN 4B</a:t>
              </a:r>
              <a:endParaRPr lang="en-US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DE553BF-390F-438C-AA03-F1403DA66F26}"/>
              </a:ext>
            </a:extLst>
          </p:cNvPr>
          <p:cNvGrpSpPr/>
          <p:nvPr/>
        </p:nvGrpSpPr>
        <p:grpSpPr>
          <a:xfrm>
            <a:off x="2363632" y="38921"/>
            <a:ext cx="1930098" cy="371197"/>
            <a:chOff x="1422767" y="0"/>
            <a:chExt cx="1579412" cy="371197"/>
          </a:xfrm>
        </p:grpSpPr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58294355-122E-4373-9434-8C75B49BF29B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0" name="Arrow: Chevron 6">
              <a:extLst>
                <a:ext uri="{FF2B5EF4-FFF2-40B4-BE49-F238E27FC236}">
                  <a16:creationId xmlns:a16="http://schemas.microsoft.com/office/drawing/2014/main" id="{540F3FC8-187A-4A65-AB29-635E52855FAC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Super Premium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5E53EC-6CFF-4343-AB7A-196682C738B3}"/>
              </a:ext>
            </a:extLst>
          </p:cNvPr>
          <p:cNvGrpSpPr/>
          <p:nvPr/>
        </p:nvGrpSpPr>
        <p:grpSpPr>
          <a:xfrm>
            <a:off x="4141109" y="31530"/>
            <a:ext cx="1579412" cy="380122"/>
            <a:chOff x="2844238" y="-8925"/>
            <a:chExt cx="1579412" cy="380122"/>
          </a:xfrm>
        </p:grpSpPr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EA6F3B53-B6D5-4BF2-BEFC-C43E61989430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3" name="Arrow: Chevron 8">
              <a:extLst>
                <a:ext uri="{FF2B5EF4-FFF2-40B4-BE49-F238E27FC236}">
                  <a16:creationId xmlns:a16="http://schemas.microsoft.com/office/drawing/2014/main" id="{CFCC099A-FE9D-4629-B187-0D00E5DAF98E}"/>
                </a:ext>
              </a:extLst>
            </p:cNvPr>
            <p:cNvSpPr txBox="1"/>
            <p:nvPr/>
          </p:nvSpPr>
          <p:spPr>
            <a:xfrm>
              <a:off x="3059165" y="-8925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5 Star</a:t>
              </a:r>
            </a:p>
          </p:txBody>
        </p:sp>
      </p:grp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AE8C775C-7B99-4A5A-8822-63CCC6E731C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</a:t>
            </a:fld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532F0B-C27F-4510-9F64-840315706044}"/>
              </a:ext>
            </a:extLst>
          </p:cNvPr>
          <p:cNvGrpSpPr/>
          <p:nvPr/>
        </p:nvGrpSpPr>
        <p:grpSpPr>
          <a:xfrm>
            <a:off x="1088479" y="4978197"/>
            <a:ext cx="1346521" cy="1305318"/>
            <a:chOff x="1468869" y="4300190"/>
            <a:chExt cx="1346521" cy="1305318"/>
          </a:xfrm>
        </p:grpSpPr>
        <p:pic>
          <p:nvPicPr>
            <p:cNvPr id="44" name="Picture 43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1D3D6D63-24B2-4B04-8DB4-CD539A6EA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46" name="TextBox 5">
              <a:extLst>
                <a:ext uri="{FF2B5EF4-FFF2-40B4-BE49-F238E27FC236}">
                  <a16:creationId xmlns:a16="http://schemas.microsoft.com/office/drawing/2014/main" id="{25334329-A3A3-4913-A3F5-337984F3DA05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0F73993-7F37-4436-B1AF-0CD5F8561C14}"/>
              </a:ext>
            </a:extLst>
          </p:cNvPr>
          <p:cNvSpPr txBox="1"/>
          <p:nvPr/>
        </p:nvSpPr>
        <p:spPr>
          <a:xfrm>
            <a:off x="108464" y="6397463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6FDED5-0616-4271-A968-247728BFCFEC}"/>
              </a:ext>
            </a:extLst>
          </p:cNvPr>
          <p:cNvGrpSpPr/>
          <p:nvPr/>
        </p:nvGrpSpPr>
        <p:grpSpPr>
          <a:xfrm>
            <a:off x="2481763" y="3110494"/>
            <a:ext cx="1265704" cy="1590662"/>
            <a:chOff x="1251663" y="3536020"/>
            <a:chExt cx="1265704" cy="159066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116014-B01F-4757-A72C-64A48AD2D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22" b="95756" l="9664" r="89916">
                          <a14:foregroundMark x1="41176" y1="8753" x2="47899" y2="8223"/>
                          <a14:foregroundMark x1="43697" y1="5040" x2="49580" y2="4907"/>
                          <a14:foregroundMark x1="47899" y1="11804" x2="59244" y2="1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869">
              <a:off x="2079928" y="3536020"/>
              <a:ext cx="437439" cy="13858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79454C8-094B-41EE-99D6-4504B334B4DE}"/>
                </a:ext>
              </a:extLst>
            </p:cNvPr>
            <p:cNvSpPr txBox="1"/>
            <p:nvPr/>
          </p:nvSpPr>
          <p:spPr>
            <a:xfrm rot="158403">
              <a:off x="1251663" y="4818905"/>
              <a:ext cx="10420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>
                  <a:latin typeface="Calibri"/>
                </a:rPr>
                <a:t>IR</a:t>
              </a:r>
              <a:r>
                <a:rPr kumimoji="0" lang="en-IN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Remote</a:t>
              </a:r>
              <a:endParaRPr lang="en-IN" sz="1400"/>
            </a:p>
          </p:txBody>
        </p:sp>
      </p:grpSp>
      <p:pic>
        <p:nvPicPr>
          <p:cNvPr id="4" name="Picture 3" descr="A label with text and images&#10;&#10;Description automatically generated">
            <a:extLst>
              <a:ext uri="{FF2B5EF4-FFF2-40B4-BE49-F238E27FC236}">
                <a16:creationId xmlns:a16="http://schemas.microsoft.com/office/drawing/2014/main" id="{9E0E1BA6-5332-45DD-9E5E-28F2907BC9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7" y="4692143"/>
            <a:ext cx="977880" cy="1491554"/>
          </a:xfrm>
          <a:prstGeom prst="rect">
            <a:avLst/>
          </a:prstGeom>
        </p:spPr>
      </p:pic>
      <p:pic>
        <p:nvPicPr>
          <p:cNvPr id="6" name="Picture 5" descr="A red and white label with white text and stars&#10;&#10;Description automatically generated">
            <a:extLst>
              <a:ext uri="{FF2B5EF4-FFF2-40B4-BE49-F238E27FC236}">
                <a16:creationId xmlns:a16="http://schemas.microsoft.com/office/drawing/2014/main" id="{B977D055-FF00-4DDB-8F7A-325FDD8D46A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5" y="561449"/>
            <a:ext cx="939314" cy="1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02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65D09A7-3474-4683-9D23-6F4B034EE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56018"/>
              </p:ext>
            </p:extLst>
          </p:nvPr>
        </p:nvGraphicFramePr>
        <p:xfrm>
          <a:off x="7148902" y="557650"/>
          <a:ext cx="4912669" cy="4147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2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79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79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Long lasting liquid </a:t>
                      </a:r>
                      <a:r>
                        <a:rPr lang="en-IN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Anti Dust</a:t>
                      </a:r>
                      <a:r>
                        <a:rPr lang="en-IN" sz="1200" b="1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</a:t>
                      </a:r>
                      <a:r>
                        <a:rPr lang="en-IN" sz="1200" b="0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coated </a:t>
                      </a: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finish for good looks</a:t>
                      </a:r>
                      <a:endParaRPr kumimoji="1"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7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Unique Bulky Trim &amp; Bodyring design for modern décor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130432"/>
                  </a:ext>
                </a:extLst>
              </a:tr>
              <a:tr h="46079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7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Rust free Aluminum Blade 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7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0119341"/>
                  </a:ext>
                </a:extLst>
              </a:tr>
              <a:tr h="4607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Wider Blade for Higher Air Thrust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815279"/>
                  </a:ext>
                </a:extLst>
              </a:tr>
              <a:tr h="46079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With Earthing provision on Shackle Kit for Extra Safety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  <a:tr h="46079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for extra safety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715296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7EB5DAC-B4C7-4DCD-A066-CCEA4EC24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60409"/>
              </p:ext>
            </p:extLst>
          </p:nvPr>
        </p:nvGraphicFramePr>
        <p:xfrm>
          <a:off x="5758991" y="5080308"/>
          <a:ext cx="6221424" cy="1279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747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50012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95549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35372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35372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35372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636987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55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225</a:t>
                      </a:r>
                      <a:endParaRPr lang="en-IN" sz="1200" b="1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4.1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1982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41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130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3.2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0422133"/>
                  </a:ext>
                </a:extLst>
              </a:tr>
            </a:tbl>
          </a:graphicData>
        </a:graphic>
      </p:graphicFrame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86C4D84A-3411-4657-8166-12C0A5F785E9}"/>
              </a:ext>
            </a:extLst>
          </p:cNvPr>
          <p:cNvSpPr/>
          <p:nvPr/>
        </p:nvSpPr>
        <p:spPr>
          <a:xfrm>
            <a:off x="0" y="35391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098184-2E34-40E7-A0E0-6E98310B1CD4}"/>
              </a:ext>
            </a:extLst>
          </p:cNvPr>
          <p:cNvGrpSpPr/>
          <p:nvPr/>
        </p:nvGrpSpPr>
        <p:grpSpPr>
          <a:xfrm>
            <a:off x="422694" y="35391"/>
            <a:ext cx="2405323" cy="371197"/>
            <a:chOff x="426832" y="0"/>
            <a:chExt cx="2583055" cy="371197"/>
          </a:xfrm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FAA3557C-1E02-454B-B133-22133C0FEF66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7" name="Arrow: Chevron 6">
              <a:extLst>
                <a:ext uri="{FF2B5EF4-FFF2-40B4-BE49-F238E27FC236}">
                  <a16:creationId xmlns:a16="http://schemas.microsoft.com/office/drawing/2014/main" id="{E347016A-EDC0-43E0-B6BB-D2CC05073C71}"/>
                </a:ext>
              </a:extLst>
            </p:cNvPr>
            <p:cNvSpPr txBox="1"/>
            <p:nvPr/>
          </p:nvSpPr>
          <p:spPr>
            <a:xfrm>
              <a:off x="1801672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Decorative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8" name="Arrow: Chevron 6">
              <a:extLst>
                <a:ext uri="{FF2B5EF4-FFF2-40B4-BE49-F238E27FC236}">
                  <a16:creationId xmlns:a16="http://schemas.microsoft.com/office/drawing/2014/main" id="{3B850ADF-270B-45D7-8B5A-86C8CDCE3404}"/>
                </a:ext>
              </a:extLst>
            </p:cNvPr>
            <p:cNvSpPr txBox="1"/>
            <p:nvPr/>
          </p:nvSpPr>
          <p:spPr>
            <a:xfrm>
              <a:off x="426832" y="0"/>
              <a:ext cx="915314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PRIMERA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416962-158E-4665-9372-817EBF195AB8}"/>
              </a:ext>
            </a:extLst>
          </p:cNvPr>
          <p:cNvGrpSpPr/>
          <p:nvPr/>
        </p:nvGrpSpPr>
        <p:grpSpPr>
          <a:xfrm>
            <a:off x="2662235" y="32277"/>
            <a:ext cx="2343643" cy="364238"/>
            <a:chOff x="2844238" y="-3113"/>
            <a:chExt cx="1852920" cy="374310"/>
          </a:xfrm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FE086885-B2FC-4C79-B45F-310A6BD623CE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Arrow: Chevron 8">
              <a:extLst>
                <a:ext uri="{FF2B5EF4-FFF2-40B4-BE49-F238E27FC236}">
                  <a16:creationId xmlns:a16="http://schemas.microsoft.com/office/drawing/2014/main" id="{74D54DB6-4337-4BB0-AEB7-D4D1A75AC49D}"/>
                </a:ext>
              </a:extLst>
            </p:cNvPr>
            <p:cNvSpPr txBox="1"/>
            <p:nvPr/>
          </p:nvSpPr>
          <p:spPr>
            <a:xfrm>
              <a:off x="3117746" y="-3113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High Performance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574469-E7B9-4F94-A64A-CE2DDC18B308}"/>
              </a:ext>
            </a:extLst>
          </p:cNvPr>
          <p:cNvGrpSpPr/>
          <p:nvPr/>
        </p:nvGrpSpPr>
        <p:grpSpPr>
          <a:xfrm>
            <a:off x="1163155" y="5377976"/>
            <a:ext cx="1346521" cy="1305318"/>
            <a:chOff x="1468869" y="4300190"/>
            <a:chExt cx="1346521" cy="1305318"/>
          </a:xfrm>
        </p:grpSpPr>
        <p:pic>
          <p:nvPicPr>
            <p:cNvPr id="43" name="Picture 4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E30638E-A836-494C-A5C1-FC3E80B9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56EE4EBA-7A37-4051-81EA-D4C215ABB0DB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45" name="Picture 44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6B9079ED-D80F-4C45-A83D-53554EBF97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593" y="5042039"/>
            <a:ext cx="1228574" cy="551090"/>
          </a:xfrm>
          <a:prstGeom prst="rect">
            <a:avLst/>
          </a:prstGeom>
        </p:spPr>
      </p:pic>
      <p:pic>
        <p:nvPicPr>
          <p:cNvPr id="46" name="Picture 45" descr="A logo with text and numbers&#10;&#10;Description automatically generated">
            <a:extLst>
              <a:ext uri="{FF2B5EF4-FFF2-40B4-BE49-F238E27FC236}">
                <a16:creationId xmlns:a16="http://schemas.microsoft.com/office/drawing/2014/main" id="{6A568792-4949-4077-A1AA-1C8BCA83A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" y="5703801"/>
            <a:ext cx="954009" cy="793333"/>
          </a:xfrm>
          <a:prstGeom prst="rect">
            <a:avLst/>
          </a:prstGeom>
        </p:spPr>
      </p:pic>
      <p:pic>
        <p:nvPicPr>
          <p:cNvPr id="47" name="Picture 46" descr="A red and black logo&#10;&#10;Description automatically generated">
            <a:extLst>
              <a:ext uri="{FF2B5EF4-FFF2-40B4-BE49-F238E27FC236}">
                <a16:creationId xmlns:a16="http://schemas.microsoft.com/office/drawing/2014/main" id="{5D985E48-3D30-4B1E-9EF8-27037639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22" y="5396533"/>
            <a:ext cx="1478841" cy="10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8A3C88-D90D-43A5-9DA2-C9FE9BA686CE}"/>
              </a:ext>
            </a:extLst>
          </p:cNvPr>
          <p:cNvSpPr txBox="1"/>
          <p:nvPr/>
        </p:nvSpPr>
        <p:spPr>
          <a:xfrm>
            <a:off x="543798" y="2336179"/>
            <a:ext cx="1041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Angel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14240AWH</a:t>
            </a:r>
            <a:endParaRPr lang="en-IN" sz="1100" dirty="0">
              <a:latin typeface="CIDFont+F8"/>
            </a:endParaRPr>
          </a:p>
        </p:txBody>
      </p:sp>
      <p:pic>
        <p:nvPicPr>
          <p:cNvPr id="23" name="Picture 22" descr="A blue stamp with white text&#10;&#10;Description automatically generated">
            <a:extLst>
              <a:ext uri="{FF2B5EF4-FFF2-40B4-BE49-F238E27FC236}">
                <a16:creationId xmlns:a16="http://schemas.microsoft.com/office/drawing/2014/main" id="{0453A441-88D6-4105-876C-CB22C4DB69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19BF72DA-75B6-4D88-8A92-7B250C1712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06C1364-0638-42F9-86CD-634735F9F66B}"/>
              </a:ext>
            </a:extLst>
          </p:cNvPr>
          <p:cNvSpPr txBox="1"/>
          <p:nvPr/>
        </p:nvSpPr>
        <p:spPr>
          <a:xfrm>
            <a:off x="5238332" y="2237101"/>
            <a:ext cx="1041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Harvest Gold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14240HGL</a:t>
            </a:r>
            <a:endParaRPr lang="en-IN" sz="1100" dirty="0">
              <a:latin typeface="CIDFont+F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AEC865-E5A7-495A-82B9-4D24E38AD966}"/>
              </a:ext>
            </a:extLst>
          </p:cNvPr>
          <p:cNvSpPr txBox="1"/>
          <p:nvPr/>
        </p:nvSpPr>
        <p:spPr>
          <a:xfrm>
            <a:off x="4960097" y="4273908"/>
            <a:ext cx="1041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Cocoa Brown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14240CBR</a:t>
            </a:r>
            <a:endParaRPr lang="en-IN" sz="1100" dirty="0">
              <a:latin typeface="CIDFont+F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98BBBF-17D1-4AF8-9CE0-3BDB31ED09BD}"/>
              </a:ext>
            </a:extLst>
          </p:cNvPr>
          <p:cNvSpPr txBox="1"/>
          <p:nvPr/>
        </p:nvSpPr>
        <p:spPr>
          <a:xfrm>
            <a:off x="2927049" y="2208034"/>
            <a:ext cx="1041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Metallic Copper Bronze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14240MCB</a:t>
            </a:r>
            <a:endParaRPr lang="en-IN" sz="1100" dirty="0">
              <a:latin typeface="CIDFont+F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487343-B5D2-461C-91F0-710E16A37ACF}"/>
              </a:ext>
            </a:extLst>
          </p:cNvPr>
          <p:cNvSpPr txBox="1"/>
          <p:nvPr/>
        </p:nvSpPr>
        <p:spPr>
          <a:xfrm>
            <a:off x="255123" y="4315519"/>
            <a:ext cx="1041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Pearl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14240PWH</a:t>
            </a:r>
            <a:endParaRPr lang="en-IN" sz="1100" dirty="0">
              <a:latin typeface="CIDFont+F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B0E4A3-FDEA-4D9C-96D5-5343AE99C981}"/>
              </a:ext>
            </a:extLst>
          </p:cNvPr>
          <p:cNvSpPr txBox="1"/>
          <p:nvPr/>
        </p:nvSpPr>
        <p:spPr>
          <a:xfrm>
            <a:off x="2626326" y="4315519"/>
            <a:ext cx="1041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Gradient Gold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14240GGL</a:t>
            </a:r>
            <a:endParaRPr lang="en-IN" sz="1100" dirty="0">
              <a:latin typeface="CIDFont+F8"/>
            </a:endParaRPr>
          </a:p>
        </p:txBody>
      </p: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ADEB19A4-994B-4364-812A-0A509ABD28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580" y="5726888"/>
            <a:ext cx="791298" cy="576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E5E67-2F8D-445F-B313-7CC080ED80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2" y="624304"/>
            <a:ext cx="2460236" cy="1808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E56D8-2078-4B7C-9439-01236022B9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5" y="2857326"/>
            <a:ext cx="2284508" cy="1600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0DED7-1996-4102-8ACB-E5B9614D3B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304" y="679639"/>
            <a:ext cx="2343643" cy="1715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53AF4E-DE36-46F2-8AF1-CF419BCEC5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459" y="2767939"/>
            <a:ext cx="2316177" cy="1639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181EC8-8241-428C-A769-F8D49E74D3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584" y="796538"/>
            <a:ext cx="2343643" cy="16397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4E9B9A-DD3A-4FA1-B6A2-2E16F09FAA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676" y="2821530"/>
            <a:ext cx="2499883" cy="1600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8297F-DDC9-4571-9B26-876580AD9B1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50</a:t>
            </a:fld>
            <a:endParaRPr lang="en-IN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F94C40-2CDD-4114-9F8E-681AC8425BD8}"/>
              </a:ext>
            </a:extLst>
          </p:cNvPr>
          <p:cNvSpPr txBox="1"/>
          <p:nvPr/>
        </p:nvSpPr>
        <p:spPr>
          <a:xfrm>
            <a:off x="99791" y="67963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4,585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2,100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8034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0" y="35391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394350" y="26762"/>
            <a:ext cx="2422197" cy="371197"/>
            <a:chOff x="422042" y="0"/>
            <a:chExt cx="2580137" cy="371197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2123091-E93B-42A2-A324-C30E4DB2E23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Arrow: Chevron 6">
              <a:extLst>
                <a:ext uri="{FF2B5EF4-FFF2-40B4-BE49-F238E27FC236}">
                  <a16:creationId xmlns:a16="http://schemas.microsoft.com/office/drawing/2014/main" id="{6FBA7C6C-43A8-43A8-AACF-16AB8D351E8B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ECO DECO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34ED9242-A4DF-4F21-8F5C-9241933DBAD6}"/>
                </a:ext>
              </a:extLst>
            </p:cNvPr>
            <p:cNvSpPr txBox="1"/>
            <p:nvPr/>
          </p:nvSpPr>
          <p:spPr>
            <a:xfrm>
              <a:off x="422042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HAGEN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333687"/>
              </p:ext>
            </p:extLst>
          </p:nvPr>
        </p:nvGraphicFramePr>
        <p:xfrm>
          <a:off x="5887201" y="4881263"/>
          <a:ext cx="6126711" cy="13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461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3402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80393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19610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19610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19610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923064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6345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360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54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b="1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469891" y="5423499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25F7ADD-4144-4C04-85ED-AB0BE9993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863123"/>
              </p:ext>
            </p:extLst>
          </p:nvPr>
        </p:nvGraphicFramePr>
        <p:xfrm>
          <a:off x="6979000" y="590215"/>
          <a:ext cx="5079331" cy="399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9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58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87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Metallic &amp; Glossy finish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8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Trim &amp; Body 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130432"/>
                  </a:ext>
                </a:extLst>
              </a:tr>
              <a:tr h="41798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7779666"/>
                  </a:ext>
                </a:extLst>
              </a:tr>
              <a:tr h="3983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Rust free Aluminum Blade 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31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Wider Blade for Higher Air Thrust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815279"/>
                  </a:ext>
                </a:extLst>
              </a:tr>
              <a:tr h="42130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  <a:tr h="611759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14 pole more stable motor to eliminate speed drop during  low voltage condition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344024"/>
                  </a:ext>
                </a:extLst>
              </a:tr>
            </a:tbl>
          </a:graphicData>
        </a:graphic>
      </p:graphicFrame>
      <p:pic>
        <p:nvPicPr>
          <p:cNvPr id="14" name="Picture 13" descr="A logo with text and numbers&#10;&#10;Description automatically generated">
            <a:extLst>
              <a:ext uri="{FF2B5EF4-FFF2-40B4-BE49-F238E27FC236}">
                <a16:creationId xmlns:a16="http://schemas.microsoft.com/office/drawing/2014/main" id="{3F4A0259-D7D9-473C-AB63-7A32D6A0A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88" y="5596979"/>
            <a:ext cx="1240103" cy="1031243"/>
          </a:xfrm>
          <a:prstGeom prst="rect">
            <a:avLst/>
          </a:prstGeom>
        </p:spPr>
      </p:pic>
      <p:pic>
        <p:nvPicPr>
          <p:cNvPr id="29" name="Picture 28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0D8E36D4-6E49-40A6-8926-E1C757E45C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764" y="5525068"/>
            <a:ext cx="1228574" cy="551090"/>
          </a:xfrm>
          <a:prstGeom prst="rect">
            <a:avLst/>
          </a:prstGeom>
        </p:spPr>
      </p:pic>
      <p:pic>
        <p:nvPicPr>
          <p:cNvPr id="21" name="Picture 20" descr="A blue stamp with white text&#10;&#10;Description automatically generated">
            <a:extLst>
              <a:ext uri="{FF2B5EF4-FFF2-40B4-BE49-F238E27FC236}">
                <a16:creationId xmlns:a16="http://schemas.microsoft.com/office/drawing/2014/main" id="{E8373285-82BE-45E6-ABBB-A8BA118A19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DAAE6FC4-E648-4DB9-BF9E-99C91BA723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308" y="24881"/>
            <a:ext cx="418429" cy="406765"/>
          </a:xfrm>
          <a:prstGeom prst="rect">
            <a:avLst/>
          </a:prstGeom>
        </p:spPr>
      </p:pic>
      <p:pic>
        <p:nvPicPr>
          <p:cNvPr id="6" name="Picture 5" descr="A white ceiling fan with a light&#10;&#10;Description automatically generated">
            <a:extLst>
              <a:ext uri="{FF2B5EF4-FFF2-40B4-BE49-F238E27FC236}">
                <a16:creationId xmlns:a16="http://schemas.microsoft.com/office/drawing/2014/main" id="{54933F7F-B775-440D-A478-54C1BDE574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24" y="781842"/>
            <a:ext cx="2810527" cy="17738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BF4B32-0206-4CED-9CEE-FC487D0B2B58}"/>
              </a:ext>
            </a:extLst>
          </p:cNvPr>
          <p:cNvSpPr txBox="1"/>
          <p:nvPr/>
        </p:nvSpPr>
        <p:spPr>
          <a:xfrm>
            <a:off x="1722973" y="2558909"/>
            <a:ext cx="1303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Angel White </a:t>
            </a:r>
            <a:endParaRPr lang="en-IN" sz="12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0FDBFC-8776-4B32-9CCF-DAE5BDAAF296}"/>
              </a:ext>
            </a:extLst>
          </p:cNvPr>
          <p:cNvGrpSpPr/>
          <p:nvPr/>
        </p:nvGrpSpPr>
        <p:grpSpPr>
          <a:xfrm>
            <a:off x="4067712" y="706577"/>
            <a:ext cx="2561142" cy="1710413"/>
            <a:chOff x="1596000" y="726116"/>
            <a:chExt cx="9000000" cy="5395962"/>
          </a:xfrm>
        </p:grpSpPr>
        <p:pic>
          <p:nvPicPr>
            <p:cNvPr id="30" name="Picture 29" descr="A ceiling fan with a light&#10;&#10;Description automatically generated">
              <a:extLst>
                <a:ext uri="{FF2B5EF4-FFF2-40B4-BE49-F238E27FC236}">
                  <a16:creationId xmlns:a16="http://schemas.microsoft.com/office/drawing/2014/main" id="{AFB7E30F-F719-47A9-BF73-72BE071B4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6000" y="726116"/>
              <a:ext cx="9000000" cy="5395962"/>
            </a:xfrm>
            <a:prstGeom prst="rect">
              <a:avLst/>
            </a:prstGeom>
          </p:spPr>
        </p:pic>
        <p:pic>
          <p:nvPicPr>
            <p:cNvPr id="32" name="Picture 31" descr="A black background with white letters&#10;&#10;Description automatically generated">
              <a:extLst>
                <a:ext uri="{FF2B5EF4-FFF2-40B4-BE49-F238E27FC236}">
                  <a16:creationId xmlns:a16="http://schemas.microsoft.com/office/drawing/2014/main" id="{009221BA-418C-4C72-A73F-7BDCA0AD3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">
              <a:off x="6389300" y="2197758"/>
              <a:ext cx="411912" cy="10718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7585A67-0C2B-4AF3-B87C-651B20E0DC7C}"/>
              </a:ext>
            </a:extLst>
          </p:cNvPr>
          <p:cNvGrpSpPr/>
          <p:nvPr/>
        </p:nvGrpSpPr>
        <p:grpSpPr>
          <a:xfrm>
            <a:off x="4067713" y="2819997"/>
            <a:ext cx="2545022" cy="1710413"/>
            <a:chOff x="319049" y="3717252"/>
            <a:chExt cx="3459892" cy="2079867"/>
          </a:xfrm>
        </p:grpSpPr>
        <p:pic>
          <p:nvPicPr>
            <p:cNvPr id="35" name="Picture 34" descr="A ceiling fan with a light&#10;&#10;Description automatically generated">
              <a:extLst>
                <a:ext uri="{FF2B5EF4-FFF2-40B4-BE49-F238E27FC236}">
                  <a16:creationId xmlns:a16="http://schemas.microsoft.com/office/drawing/2014/main" id="{04D0D453-6400-4066-B5D6-58031FBDF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049" y="3717252"/>
              <a:ext cx="3459892" cy="2079867"/>
            </a:xfrm>
            <a:prstGeom prst="rect">
              <a:avLst/>
            </a:prstGeom>
          </p:spPr>
        </p:pic>
        <p:pic>
          <p:nvPicPr>
            <p:cNvPr id="36" name="Picture 35" descr="A black background with white letters&#10;&#10;Description automatically generated">
              <a:extLst>
                <a:ext uri="{FF2B5EF4-FFF2-40B4-BE49-F238E27FC236}">
                  <a16:creationId xmlns:a16="http://schemas.microsoft.com/office/drawing/2014/main" id="{1FB7C4EE-9EA8-4D8C-8939-8561D0AD7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0000">
              <a:off x="2151530" y="4277617"/>
              <a:ext cx="171194" cy="5717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EAF596-C851-4095-991C-BA2F80EF5232}"/>
              </a:ext>
            </a:extLst>
          </p:cNvPr>
          <p:cNvGrpSpPr/>
          <p:nvPr/>
        </p:nvGrpSpPr>
        <p:grpSpPr>
          <a:xfrm>
            <a:off x="696524" y="2909695"/>
            <a:ext cx="2782637" cy="1620715"/>
            <a:chOff x="1596000" y="620999"/>
            <a:chExt cx="9000000" cy="5616001"/>
          </a:xfrm>
        </p:grpSpPr>
        <p:pic>
          <p:nvPicPr>
            <p:cNvPr id="38" name="Picture 37" descr="A pink ceiling fan with four blades&#10;&#10;Description automatically generated">
              <a:extLst>
                <a:ext uri="{FF2B5EF4-FFF2-40B4-BE49-F238E27FC236}">
                  <a16:creationId xmlns:a16="http://schemas.microsoft.com/office/drawing/2014/main" id="{553C8D20-CFD0-4D61-A3F3-0A542BDD4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6000" y="620999"/>
              <a:ext cx="9000000" cy="5616001"/>
            </a:xfrm>
            <a:prstGeom prst="rect">
              <a:avLst/>
            </a:prstGeom>
          </p:spPr>
        </p:pic>
        <p:pic>
          <p:nvPicPr>
            <p:cNvPr id="39" name="Picture 38" descr="A black background with white letters&#10;&#10;Description automatically generated">
              <a:extLst>
                <a:ext uri="{FF2B5EF4-FFF2-40B4-BE49-F238E27FC236}">
                  <a16:creationId xmlns:a16="http://schemas.microsoft.com/office/drawing/2014/main" id="{15E0C199-26F2-4813-8D12-56A3B48F2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0000">
              <a:off x="6404395" y="2207820"/>
              <a:ext cx="382603" cy="127779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65883AE-169B-4D23-A1E4-E7354BA7FC36}"/>
              </a:ext>
            </a:extLst>
          </p:cNvPr>
          <p:cNvSpPr txBox="1"/>
          <p:nvPr/>
        </p:nvSpPr>
        <p:spPr>
          <a:xfrm>
            <a:off x="1378561" y="4587536"/>
            <a:ext cx="1991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Metallic Red Chrome</a:t>
            </a:r>
            <a:endParaRPr lang="en-IN" sz="1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7B8E49-2113-4CDF-BFD3-4A2C3CD262E9}"/>
              </a:ext>
            </a:extLst>
          </p:cNvPr>
          <p:cNvSpPr txBox="1"/>
          <p:nvPr/>
        </p:nvSpPr>
        <p:spPr>
          <a:xfrm>
            <a:off x="4984390" y="2420410"/>
            <a:ext cx="1303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Ivory Copper</a:t>
            </a:r>
            <a:endParaRPr lang="en-IN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775391-67B1-43AE-B371-F953BE195746}"/>
              </a:ext>
            </a:extLst>
          </p:cNvPr>
          <p:cNvSpPr txBox="1"/>
          <p:nvPr/>
        </p:nvSpPr>
        <p:spPr>
          <a:xfrm>
            <a:off x="4525431" y="4530410"/>
            <a:ext cx="17621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Fossil Grey Chrome</a:t>
            </a:r>
            <a:endParaRPr lang="en-IN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F004B9-C1DE-4263-8DF9-EDADD057F99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51</a:t>
            </a:fld>
            <a:endParaRPr lang="en-I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BDE9B2-B8A0-4D15-BD51-70D66D1A3A90}"/>
              </a:ext>
            </a:extLst>
          </p:cNvPr>
          <p:cNvSpPr txBox="1"/>
          <p:nvPr/>
        </p:nvSpPr>
        <p:spPr>
          <a:xfrm>
            <a:off x="99791" y="67963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4,175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1,550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8962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65D09A7-3474-4683-9D23-6F4B034EE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35501"/>
              </p:ext>
            </p:extLst>
          </p:nvPr>
        </p:nvGraphicFramePr>
        <p:xfrm>
          <a:off x="6936828" y="635694"/>
          <a:ext cx="5077297" cy="3884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7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343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0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Glossy &amp; Matt finish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03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rectangular Trim &amp; Bodyring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130432"/>
                  </a:ext>
                </a:extLst>
              </a:tr>
              <a:tr h="47681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81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40239"/>
                  </a:ext>
                </a:extLst>
              </a:tr>
              <a:tr h="45436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Rust free Aluminum Blade 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36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High speed fan for Higher Air Thrust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815279"/>
                  </a:ext>
                </a:extLst>
              </a:tr>
              <a:tr h="48060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7EB5DAC-B4C7-4DCD-A066-CCEA4EC24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796337"/>
              </p:ext>
            </p:extLst>
          </p:nvPr>
        </p:nvGraphicFramePr>
        <p:xfrm>
          <a:off x="5736520" y="4835477"/>
          <a:ext cx="6288116" cy="1374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214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61268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06221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46471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46471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46471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390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54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b="1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4.1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41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130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3.2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005451"/>
                  </a:ext>
                </a:extLst>
              </a:tr>
            </a:tbl>
          </a:graphicData>
        </a:graphic>
      </p:graphicFrame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86C4D84A-3411-4657-8166-12C0A5F785E9}"/>
              </a:ext>
            </a:extLst>
          </p:cNvPr>
          <p:cNvSpPr/>
          <p:nvPr/>
        </p:nvSpPr>
        <p:spPr>
          <a:xfrm>
            <a:off x="0" y="35391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098184-2E34-40E7-A0E0-6E98310B1CD4}"/>
              </a:ext>
            </a:extLst>
          </p:cNvPr>
          <p:cNvGrpSpPr/>
          <p:nvPr/>
        </p:nvGrpSpPr>
        <p:grpSpPr>
          <a:xfrm>
            <a:off x="300054" y="35391"/>
            <a:ext cx="2391391" cy="371197"/>
            <a:chOff x="152499" y="0"/>
            <a:chExt cx="2849680" cy="371197"/>
          </a:xfrm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FAA3557C-1E02-454B-B133-22133C0FEF66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7" name="Arrow: Chevron 6">
              <a:extLst>
                <a:ext uri="{FF2B5EF4-FFF2-40B4-BE49-F238E27FC236}">
                  <a16:creationId xmlns:a16="http://schemas.microsoft.com/office/drawing/2014/main" id="{E347016A-EDC0-43E0-B6BB-D2CC05073C71}"/>
                </a:ext>
              </a:extLst>
            </p:cNvPr>
            <p:cNvSpPr txBox="1"/>
            <p:nvPr/>
          </p:nvSpPr>
          <p:spPr>
            <a:xfrm>
              <a:off x="1811218" y="0"/>
              <a:ext cx="10597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ECO DECO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8" name="Arrow: Chevron 6">
              <a:extLst>
                <a:ext uri="{FF2B5EF4-FFF2-40B4-BE49-F238E27FC236}">
                  <a16:creationId xmlns:a16="http://schemas.microsoft.com/office/drawing/2014/main" id="{3B850ADF-270B-45D7-8B5A-86C8CDCE3404}"/>
                </a:ext>
              </a:extLst>
            </p:cNvPr>
            <p:cNvSpPr txBox="1"/>
            <p:nvPr/>
          </p:nvSpPr>
          <p:spPr>
            <a:xfrm>
              <a:off x="152499" y="0"/>
              <a:ext cx="914546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CROTIA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DAD0FD-C049-47D0-A502-2F7EAC9EEA06}"/>
              </a:ext>
            </a:extLst>
          </p:cNvPr>
          <p:cNvGrpSpPr/>
          <p:nvPr/>
        </p:nvGrpSpPr>
        <p:grpSpPr>
          <a:xfrm>
            <a:off x="1176983" y="5455732"/>
            <a:ext cx="1346521" cy="1305318"/>
            <a:chOff x="1468869" y="4300190"/>
            <a:chExt cx="1346521" cy="1305318"/>
          </a:xfrm>
        </p:grpSpPr>
        <p:pic>
          <p:nvPicPr>
            <p:cNvPr id="25" name="Picture 24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575A6616-323A-40EA-9A04-DE86287D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C6EBF82F-1DE9-458F-8A19-3D3477CF20EB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29" name="Picture 28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08369C70-1E29-466F-A51A-089F8BE548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48479"/>
            <a:ext cx="1228574" cy="551090"/>
          </a:xfrm>
          <a:prstGeom prst="rect">
            <a:avLst/>
          </a:prstGeom>
        </p:spPr>
      </p:pic>
      <p:pic>
        <p:nvPicPr>
          <p:cNvPr id="30" name="Picture 29" descr="A logo with text and numbers&#10;&#10;Description automatically generated">
            <a:extLst>
              <a:ext uri="{FF2B5EF4-FFF2-40B4-BE49-F238E27FC236}">
                <a16:creationId xmlns:a16="http://schemas.microsoft.com/office/drawing/2014/main" id="{44CC8474-F97A-4DBA-B62C-76DFFF956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91" y="5824944"/>
            <a:ext cx="1043889" cy="868076"/>
          </a:xfrm>
          <a:prstGeom prst="rect">
            <a:avLst/>
          </a:prstGeom>
        </p:spPr>
      </p:pic>
      <p:pic>
        <p:nvPicPr>
          <p:cNvPr id="31" name="Picture 30" descr="A red and black logo&#10;&#10;Description automatically generated">
            <a:extLst>
              <a:ext uri="{FF2B5EF4-FFF2-40B4-BE49-F238E27FC236}">
                <a16:creationId xmlns:a16="http://schemas.microsoft.com/office/drawing/2014/main" id="{6AB2D659-654E-4350-BF56-80F7341B7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696" y="5368408"/>
            <a:ext cx="1467592" cy="10905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AF7083-4AE5-4296-ABDB-3A33A728F24D}"/>
              </a:ext>
            </a:extLst>
          </p:cNvPr>
          <p:cNvSpPr txBox="1"/>
          <p:nvPr/>
        </p:nvSpPr>
        <p:spPr>
          <a:xfrm>
            <a:off x="1176983" y="2448371"/>
            <a:ext cx="1019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Daisy Chrome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14235DCH</a:t>
            </a:r>
            <a:endParaRPr lang="en-IN" sz="1100" dirty="0">
              <a:latin typeface="CIDFont+F8"/>
            </a:endParaRPr>
          </a:p>
        </p:txBody>
      </p:sp>
      <p:pic>
        <p:nvPicPr>
          <p:cNvPr id="22" name="Picture 21" descr="A blue stamp with white text&#10;&#10;Description automatically generated">
            <a:extLst>
              <a:ext uri="{FF2B5EF4-FFF2-40B4-BE49-F238E27FC236}">
                <a16:creationId xmlns:a16="http://schemas.microsoft.com/office/drawing/2014/main" id="{E0DB02A3-0F0B-4F39-9F46-D9D80B8BDE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0624"/>
            <a:ext cx="418429" cy="390349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62284B5D-12D2-4581-92B3-710D35049A7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902" y="17606"/>
            <a:ext cx="418429" cy="4067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1026E87-DD56-4250-A3FE-5FCAFC0EF31C}"/>
              </a:ext>
            </a:extLst>
          </p:cNvPr>
          <p:cNvSpPr txBox="1"/>
          <p:nvPr/>
        </p:nvSpPr>
        <p:spPr>
          <a:xfrm>
            <a:off x="4450149" y="2424983"/>
            <a:ext cx="1019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Pearl 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14235PGY</a:t>
            </a:r>
            <a:endParaRPr lang="en-IN" sz="1100" dirty="0">
              <a:latin typeface="CIDFont+F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D86356-E2EC-490E-8F54-069C1101FD29}"/>
              </a:ext>
            </a:extLst>
          </p:cNvPr>
          <p:cNvSpPr txBox="1"/>
          <p:nvPr/>
        </p:nvSpPr>
        <p:spPr>
          <a:xfrm>
            <a:off x="1124582" y="4592218"/>
            <a:ext cx="1115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latin typeface="CIDFont+F8"/>
              </a:rPr>
              <a:t>Browny</a:t>
            </a:r>
            <a:r>
              <a:rPr lang="en-US" sz="1100" dirty="0">
                <a:latin typeface="CIDFont+F8"/>
              </a:rPr>
              <a:t> Copper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14235BCR</a:t>
            </a:r>
            <a:endParaRPr lang="en-IN" sz="1100" dirty="0">
              <a:latin typeface="CIDFont+F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5885ED-41FF-425C-8ECF-28B5957A274F}"/>
              </a:ext>
            </a:extLst>
          </p:cNvPr>
          <p:cNvSpPr txBox="1"/>
          <p:nvPr/>
        </p:nvSpPr>
        <p:spPr>
          <a:xfrm>
            <a:off x="4408126" y="4592217"/>
            <a:ext cx="1115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Mustard Gold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14235MGL</a:t>
            </a:r>
            <a:endParaRPr lang="en-IN" sz="1100">
              <a:latin typeface="CIDFont+F8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026315A-D7F6-4978-AFD6-73FB489308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762" y="635695"/>
            <a:ext cx="2996667" cy="1805549"/>
          </a:xfrm>
          <a:prstGeom prst="rect">
            <a:avLst/>
          </a:prstGeom>
        </p:spPr>
      </p:pic>
      <p:pic>
        <p:nvPicPr>
          <p:cNvPr id="6" name="Picture 5" descr="A ceiling fan with a light&#10;&#10;Description automatically generated">
            <a:extLst>
              <a:ext uri="{FF2B5EF4-FFF2-40B4-BE49-F238E27FC236}">
                <a16:creationId xmlns:a16="http://schemas.microsoft.com/office/drawing/2014/main" id="{607CD0C1-39EB-46F3-81AC-0BD4223B7A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645" y="2621773"/>
            <a:ext cx="2893433" cy="2042349"/>
          </a:xfrm>
          <a:prstGeom prst="rect">
            <a:avLst/>
          </a:prstGeom>
        </p:spPr>
      </p:pic>
      <p:pic>
        <p:nvPicPr>
          <p:cNvPr id="10" name="Picture 9" descr="A brown ceiling fan with a black background&#10;&#10;Description automatically generated">
            <a:extLst>
              <a:ext uri="{FF2B5EF4-FFF2-40B4-BE49-F238E27FC236}">
                <a16:creationId xmlns:a16="http://schemas.microsoft.com/office/drawing/2014/main" id="{AF3B4CE1-E1F8-4C30-923B-0E7C7BC6944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24" y="2693073"/>
            <a:ext cx="2933868" cy="1827095"/>
          </a:xfrm>
          <a:prstGeom prst="rect">
            <a:avLst/>
          </a:prstGeom>
        </p:spPr>
      </p:pic>
      <p:pic>
        <p:nvPicPr>
          <p:cNvPr id="12" name="Picture 11" descr="A white ceiling fan with a light&#10;&#10;Description automatically generated">
            <a:extLst>
              <a:ext uri="{FF2B5EF4-FFF2-40B4-BE49-F238E27FC236}">
                <a16:creationId xmlns:a16="http://schemas.microsoft.com/office/drawing/2014/main" id="{A436BB54-E1E4-4130-8246-D9EC7D842E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80" y="618300"/>
            <a:ext cx="3081384" cy="1849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BC99D7-A341-406D-B824-2535615591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52</a:t>
            </a:fld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952C43-FE13-4D06-9F3A-3FC7E879D165}"/>
              </a:ext>
            </a:extLst>
          </p:cNvPr>
          <p:cNvSpPr txBox="1"/>
          <p:nvPr/>
        </p:nvSpPr>
        <p:spPr>
          <a:xfrm>
            <a:off x="99791" y="67963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3,375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1,500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198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0" y="35391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345983" y="26765"/>
            <a:ext cx="2580137" cy="371197"/>
            <a:chOff x="422042" y="0"/>
            <a:chExt cx="2580137" cy="371197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2123091-E93B-42A2-A324-C30E4DB2E23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Arrow: Chevron 6">
              <a:extLst>
                <a:ext uri="{FF2B5EF4-FFF2-40B4-BE49-F238E27FC236}">
                  <a16:creationId xmlns:a16="http://schemas.microsoft.com/office/drawing/2014/main" id="{6FBA7C6C-43A8-43A8-AACF-16AB8D351E8B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ECO DECO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34ED9242-A4DF-4F21-8F5C-9241933DBAD6}"/>
                </a:ext>
              </a:extLst>
            </p:cNvPr>
            <p:cNvSpPr txBox="1"/>
            <p:nvPr/>
          </p:nvSpPr>
          <p:spPr>
            <a:xfrm>
              <a:off x="422042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FLATODECO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489370"/>
              </p:ext>
            </p:extLst>
          </p:nvPr>
        </p:nvGraphicFramePr>
        <p:xfrm>
          <a:off x="5938346" y="4398357"/>
          <a:ext cx="6103883" cy="138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536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30174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76740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15811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15811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15811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87859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0414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390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52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25F7ADD-4144-4C04-85ED-AB0BE9993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08716"/>
              </p:ext>
            </p:extLst>
          </p:nvPr>
        </p:nvGraphicFramePr>
        <p:xfrm>
          <a:off x="7455259" y="563353"/>
          <a:ext cx="4586970" cy="308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6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817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48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Matt &amp; Glossy Metallic finish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48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Bottom 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130432"/>
                  </a:ext>
                </a:extLst>
              </a:tr>
              <a:tr h="43602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02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265679"/>
                  </a:ext>
                </a:extLst>
              </a:tr>
              <a:tr h="4155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High speed fan for Greater Air Thrust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815279"/>
                  </a:ext>
                </a:extLst>
              </a:tr>
              <a:tr h="439496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7781DFA-7412-49DD-BC4A-0A2654AA18F2}"/>
              </a:ext>
            </a:extLst>
          </p:cNvPr>
          <p:cNvGrpSpPr/>
          <p:nvPr/>
        </p:nvGrpSpPr>
        <p:grpSpPr>
          <a:xfrm>
            <a:off x="1251176" y="5474322"/>
            <a:ext cx="1346521" cy="1305318"/>
            <a:chOff x="1468869" y="4300190"/>
            <a:chExt cx="1346521" cy="1305318"/>
          </a:xfrm>
        </p:grpSpPr>
        <p:pic>
          <p:nvPicPr>
            <p:cNvPr id="26" name="Picture 25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3BA30BC0-A2C0-4545-B781-50427B6C0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E13ED1DF-8273-4775-9120-5A355179E124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30" name="Picture 29" descr="A logo with text and numbers&#10;&#10;Description automatically generated">
            <a:extLst>
              <a:ext uri="{FF2B5EF4-FFF2-40B4-BE49-F238E27FC236}">
                <a16:creationId xmlns:a16="http://schemas.microsoft.com/office/drawing/2014/main" id="{05BABB3B-23BB-4C86-ACC2-9E46097230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5" y="5877308"/>
            <a:ext cx="1043889" cy="868076"/>
          </a:xfrm>
          <a:prstGeom prst="rect">
            <a:avLst/>
          </a:prstGeom>
        </p:spPr>
      </p:pic>
      <p:pic>
        <p:nvPicPr>
          <p:cNvPr id="32" name="Picture 31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35B7EFDA-DB6E-45B2-8BF5-B87D9A49B2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9890"/>
            <a:ext cx="1228574" cy="551090"/>
          </a:xfrm>
          <a:prstGeom prst="rect">
            <a:avLst/>
          </a:prstGeom>
        </p:spPr>
      </p:pic>
      <p:pic>
        <p:nvPicPr>
          <p:cNvPr id="33" name="Picture 32" descr="A red and black logo&#10;&#10;Description automatically generated">
            <a:extLst>
              <a:ext uri="{FF2B5EF4-FFF2-40B4-BE49-F238E27FC236}">
                <a16:creationId xmlns:a16="http://schemas.microsoft.com/office/drawing/2014/main" id="{FD49E21B-53D5-41D8-91D2-811C506D3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799" y="5481724"/>
            <a:ext cx="1651792" cy="1227374"/>
          </a:xfrm>
          <a:prstGeom prst="rect">
            <a:avLst/>
          </a:prstGeom>
        </p:spPr>
      </p:pic>
      <p:pic>
        <p:nvPicPr>
          <p:cNvPr id="24" name="Picture 23" descr="A blue stamp with white text&#10;&#10;Description automatically generated">
            <a:extLst>
              <a:ext uri="{FF2B5EF4-FFF2-40B4-BE49-F238E27FC236}">
                <a16:creationId xmlns:a16="http://schemas.microsoft.com/office/drawing/2014/main" id="{36164667-DCCC-46FA-85DE-DFCFE7D1CC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4776D093-D32A-4D70-AB82-FC95CA7987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266" y="0"/>
            <a:ext cx="418429" cy="406765"/>
          </a:xfrm>
          <a:prstGeom prst="rect">
            <a:avLst/>
          </a:prstGeom>
        </p:spPr>
      </p:pic>
      <p:pic>
        <p:nvPicPr>
          <p:cNvPr id="17" name="Picture 16" descr="A ceiling fan with a light&#10;&#10;Description automatically generated">
            <a:extLst>
              <a:ext uri="{FF2B5EF4-FFF2-40B4-BE49-F238E27FC236}">
                <a16:creationId xmlns:a16="http://schemas.microsoft.com/office/drawing/2014/main" id="{0AFBCAB9-5408-42AF-8E25-58B44A1DC1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5" y="601889"/>
            <a:ext cx="3593148" cy="23256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7382B90-F005-45A2-A1F5-DBDDFDFE352F}"/>
              </a:ext>
            </a:extLst>
          </p:cNvPr>
          <p:cNvSpPr txBox="1"/>
          <p:nvPr/>
        </p:nvSpPr>
        <p:spPr>
          <a:xfrm>
            <a:off x="329506" y="2350324"/>
            <a:ext cx="986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Graphite Grey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14239GGY</a:t>
            </a:r>
            <a:endParaRPr lang="en-IN" sz="1100" dirty="0">
              <a:latin typeface="CIDFont+F8"/>
            </a:endParaRPr>
          </a:p>
        </p:txBody>
      </p:sp>
      <p:pic>
        <p:nvPicPr>
          <p:cNvPr id="19" name="Picture 18" descr="A blue ceiling fan with a white background&#10;&#10;Description automatically generated">
            <a:extLst>
              <a:ext uri="{FF2B5EF4-FFF2-40B4-BE49-F238E27FC236}">
                <a16:creationId xmlns:a16="http://schemas.microsoft.com/office/drawing/2014/main" id="{EB145B0C-3441-41AB-8E01-10BB0680BA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871" y="611625"/>
            <a:ext cx="3609682" cy="23256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FAC2947-6DBB-49A7-B25A-39D64475177D}"/>
              </a:ext>
            </a:extLst>
          </p:cNvPr>
          <p:cNvSpPr txBox="1"/>
          <p:nvPr/>
        </p:nvSpPr>
        <p:spPr>
          <a:xfrm>
            <a:off x="3854538" y="2280112"/>
            <a:ext cx="986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Cobalt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14239CBU</a:t>
            </a:r>
            <a:endParaRPr lang="en-IN" sz="1100" dirty="0">
              <a:latin typeface="CIDFont+F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38E584-EEED-47E3-AB72-2239FBF767B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53</a:t>
            </a:fld>
            <a:endParaRPr lang="en-I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714B0A-AAD5-4CB1-B88B-42884B699569}"/>
              </a:ext>
            </a:extLst>
          </p:cNvPr>
          <p:cNvSpPr txBox="1"/>
          <p:nvPr/>
        </p:nvSpPr>
        <p:spPr>
          <a:xfrm>
            <a:off x="99791" y="67963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3,215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1,440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50BF733-3F43-4C0F-99B8-42ED4DC0F0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0127" y="2805513"/>
            <a:ext cx="3368822" cy="228421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2205657-22B0-4140-BD6A-A0D8B293BEE4}"/>
              </a:ext>
            </a:extLst>
          </p:cNvPr>
          <p:cNvSpPr txBox="1"/>
          <p:nvPr/>
        </p:nvSpPr>
        <p:spPr>
          <a:xfrm>
            <a:off x="3119016" y="4749003"/>
            <a:ext cx="1228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Garnet Copper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14239GCO</a:t>
            </a:r>
            <a:endParaRPr lang="en-IN" sz="1100" dirty="0">
              <a:latin typeface="CIDFont+F8"/>
            </a:endParaRPr>
          </a:p>
        </p:txBody>
      </p:sp>
    </p:spTree>
    <p:extLst>
      <p:ext uri="{BB962C8B-B14F-4D97-AF65-F5344CB8AC3E}">
        <p14:creationId xmlns:p14="http://schemas.microsoft.com/office/powerpoint/2010/main" val="1559175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0" y="35391"/>
            <a:ext cx="172504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291025" y="35391"/>
            <a:ext cx="3113531" cy="390349"/>
            <a:chOff x="482626" y="0"/>
            <a:chExt cx="2562143" cy="381707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2123091-E93B-42A2-A324-C30E4DB2E23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Arrow: Chevron 6">
              <a:extLst>
                <a:ext uri="{FF2B5EF4-FFF2-40B4-BE49-F238E27FC236}">
                  <a16:creationId xmlns:a16="http://schemas.microsoft.com/office/drawing/2014/main" id="{6FBA7C6C-43A8-43A8-AACF-16AB8D351E8B}"/>
                </a:ext>
              </a:extLst>
            </p:cNvPr>
            <p:cNvSpPr txBox="1"/>
            <p:nvPr/>
          </p:nvSpPr>
          <p:spPr>
            <a:xfrm>
              <a:off x="1836554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ECO DECO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34ED9242-A4DF-4F21-8F5C-9241933DBAD6}"/>
                </a:ext>
              </a:extLst>
            </p:cNvPr>
            <p:cNvSpPr txBox="1"/>
            <p:nvPr/>
          </p:nvSpPr>
          <p:spPr>
            <a:xfrm>
              <a:off x="482626" y="1051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COOLER DECO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658994"/>
              </p:ext>
            </p:extLst>
          </p:nvPr>
        </p:nvGraphicFramePr>
        <p:xfrm>
          <a:off x="5947069" y="4720268"/>
          <a:ext cx="6091729" cy="138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447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28123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74795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13788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13788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13788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883024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0669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390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52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6EAEA9C9-A58D-4500-8CF6-264BB3AE30CF}"/>
              </a:ext>
            </a:extLst>
          </p:cNvPr>
          <p:cNvGrpSpPr/>
          <p:nvPr/>
        </p:nvGrpSpPr>
        <p:grpSpPr>
          <a:xfrm>
            <a:off x="1073418" y="5421624"/>
            <a:ext cx="1346521" cy="1305318"/>
            <a:chOff x="1468869" y="4300190"/>
            <a:chExt cx="1346521" cy="1305318"/>
          </a:xfrm>
        </p:grpSpPr>
        <p:pic>
          <p:nvPicPr>
            <p:cNvPr id="26" name="Picture 25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DCE1E917-07ED-464B-BF2D-24B995236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1DD3CEB6-4DC9-40AD-B814-0E170196E43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30" name="Picture 29" descr="A logo with text and numbers&#10;&#10;Description automatically generated">
            <a:extLst>
              <a:ext uri="{FF2B5EF4-FFF2-40B4-BE49-F238E27FC236}">
                <a16:creationId xmlns:a16="http://schemas.microsoft.com/office/drawing/2014/main" id="{3C3A19E1-7F09-42FB-8DC8-11BE84DA5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1" y="5880617"/>
            <a:ext cx="951404" cy="791167"/>
          </a:xfrm>
          <a:prstGeom prst="rect">
            <a:avLst/>
          </a:prstGeom>
        </p:spPr>
      </p:pic>
      <p:pic>
        <p:nvPicPr>
          <p:cNvPr id="32" name="Picture 31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F4AB3A8A-4550-47FD-9708-5AE093787D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097" y="5127513"/>
            <a:ext cx="1228574" cy="551090"/>
          </a:xfrm>
          <a:prstGeom prst="rect">
            <a:avLst/>
          </a:prstGeom>
        </p:spPr>
      </p:pic>
      <p:pic>
        <p:nvPicPr>
          <p:cNvPr id="33" name="Picture 32" descr="A red and black logo&#10;&#10;Description automatically generated">
            <a:extLst>
              <a:ext uri="{FF2B5EF4-FFF2-40B4-BE49-F238E27FC236}">
                <a16:creationId xmlns:a16="http://schemas.microsoft.com/office/drawing/2014/main" id="{3E101447-7FD2-4667-9165-D4EB5D2FB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785" y="5403058"/>
            <a:ext cx="1470059" cy="1092336"/>
          </a:xfrm>
          <a:prstGeom prst="rect">
            <a:avLst/>
          </a:prstGeom>
        </p:spPr>
      </p:pic>
      <p:pic>
        <p:nvPicPr>
          <p:cNvPr id="14" name="Picture 13" descr="A white ceiling fan with a light&#10;&#10;Description automatically generated">
            <a:extLst>
              <a:ext uri="{FF2B5EF4-FFF2-40B4-BE49-F238E27FC236}">
                <a16:creationId xmlns:a16="http://schemas.microsoft.com/office/drawing/2014/main" id="{02EE6257-BDB8-4F7E-89C9-C436630F03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58" y="573401"/>
            <a:ext cx="3412249" cy="2112527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CF7010F-2495-460E-B5C0-3A40F610F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34434"/>
              </p:ext>
            </p:extLst>
          </p:nvPr>
        </p:nvGraphicFramePr>
        <p:xfrm>
          <a:off x="7430808" y="531426"/>
          <a:ext cx="4607991" cy="3725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7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40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07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glossy colors, Fully powder coated for ever lasting finish</a:t>
                      </a:r>
                      <a:endParaRPr kumimoji="1"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84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Sleek Trim and Body 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130432"/>
                  </a:ext>
                </a:extLst>
              </a:tr>
              <a:tr h="47247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7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5044745"/>
                  </a:ext>
                </a:extLst>
              </a:tr>
              <a:tr h="45023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High speed fan for Higher Air Thrust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815279"/>
                  </a:ext>
                </a:extLst>
              </a:tr>
              <a:tr h="47623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22CD209-79A2-4659-8E93-8646F1D74749}"/>
              </a:ext>
            </a:extLst>
          </p:cNvPr>
          <p:cNvSpPr txBox="1"/>
          <p:nvPr/>
        </p:nvSpPr>
        <p:spPr>
          <a:xfrm>
            <a:off x="349126" y="1950572"/>
            <a:ext cx="10775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White Chrome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14233WCH</a:t>
            </a:r>
            <a:endParaRPr lang="en-IN" sz="1100" dirty="0">
              <a:latin typeface="CIDFont+F8"/>
            </a:endParaRPr>
          </a:p>
        </p:txBody>
      </p:sp>
      <p:pic>
        <p:nvPicPr>
          <p:cNvPr id="27" name="Picture 26" descr="A blue stamp with white text&#10;&#10;Description automatically generated">
            <a:extLst>
              <a:ext uri="{FF2B5EF4-FFF2-40B4-BE49-F238E27FC236}">
                <a16:creationId xmlns:a16="http://schemas.microsoft.com/office/drawing/2014/main" id="{727139B9-0F34-4096-8A8D-A7A306EB65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16" name="Picture 15" descr="A white ceiling fan with a light&#10;&#10;Description automatically generated">
            <a:extLst>
              <a:ext uri="{FF2B5EF4-FFF2-40B4-BE49-F238E27FC236}">
                <a16:creationId xmlns:a16="http://schemas.microsoft.com/office/drawing/2014/main" id="{A87CB10C-94FD-47E3-BCD8-5813C1E0CB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079" y="557158"/>
            <a:ext cx="3525027" cy="211252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D71C129D-0580-4888-8FF0-459874005DF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673" y="0"/>
            <a:ext cx="418429" cy="40676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1FA3D0-97A1-4E4F-ADA4-1C2A0C8CAE97}"/>
              </a:ext>
            </a:extLst>
          </p:cNvPr>
          <p:cNvSpPr txBox="1"/>
          <p:nvPr/>
        </p:nvSpPr>
        <p:spPr>
          <a:xfrm>
            <a:off x="3995622" y="1900087"/>
            <a:ext cx="10775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Ivory Copper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14233IVC</a:t>
            </a:r>
            <a:endParaRPr lang="en-IN" sz="1100" dirty="0">
              <a:latin typeface="CIDFont+F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C1FA9B-6E2E-4D7F-9C94-15554CEFB27D}"/>
              </a:ext>
            </a:extLst>
          </p:cNvPr>
          <p:cNvSpPr txBox="1"/>
          <p:nvPr/>
        </p:nvSpPr>
        <p:spPr>
          <a:xfrm>
            <a:off x="1717305" y="3977583"/>
            <a:ext cx="10775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Honey 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14233HM</a:t>
            </a:r>
            <a:endParaRPr lang="en-IN" sz="1100" dirty="0">
              <a:latin typeface="CIDFont+F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B7B3C-186F-4440-B792-231E793F5A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041" y="2691823"/>
            <a:ext cx="3774729" cy="21125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783C5A-F0F3-4C70-8800-AE72622790B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54</a:t>
            </a:fld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D5B263-80F8-48AA-9C1F-CF488A27EE1D}"/>
              </a:ext>
            </a:extLst>
          </p:cNvPr>
          <p:cNvSpPr txBox="1"/>
          <p:nvPr/>
        </p:nvSpPr>
        <p:spPr>
          <a:xfrm>
            <a:off x="99791" y="67963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3,175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1,375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4299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0" y="35391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269619" y="35391"/>
            <a:ext cx="2485919" cy="371197"/>
            <a:chOff x="219431" y="0"/>
            <a:chExt cx="2828151" cy="371197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2123091-E93B-42A2-A324-C30E4DB2E23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Arrow: Chevron 6">
              <a:extLst>
                <a:ext uri="{FF2B5EF4-FFF2-40B4-BE49-F238E27FC236}">
                  <a16:creationId xmlns:a16="http://schemas.microsoft.com/office/drawing/2014/main" id="{6FBA7C6C-43A8-43A8-AACF-16AB8D351E8B}"/>
                </a:ext>
              </a:extLst>
            </p:cNvPr>
            <p:cNvSpPr txBox="1"/>
            <p:nvPr/>
          </p:nvSpPr>
          <p:spPr>
            <a:xfrm>
              <a:off x="1839367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ECO DECO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34ED9242-A4DF-4F21-8F5C-9241933DBAD6}"/>
                </a:ext>
              </a:extLst>
            </p:cNvPr>
            <p:cNvSpPr txBox="1"/>
            <p:nvPr/>
          </p:nvSpPr>
          <p:spPr>
            <a:xfrm>
              <a:off x="219431" y="0"/>
              <a:ext cx="1410826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CYMOSE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484835"/>
              </p:ext>
            </p:extLst>
          </p:nvPr>
        </p:nvGraphicFramePr>
        <p:xfrm>
          <a:off x="5896303" y="4896631"/>
          <a:ext cx="6112350" cy="1192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99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31603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78095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17220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17220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17220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93761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9853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800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105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1.6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304900" y="5336271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25F7ADD-4144-4C04-85ED-AB0BE9993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315663"/>
              </p:ext>
            </p:extLst>
          </p:nvPr>
        </p:nvGraphicFramePr>
        <p:xfrm>
          <a:off x="7463727" y="549295"/>
          <a:ext cx="4544927" cy="3570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4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10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15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Glossy &amp; Matt Finish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15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Trim &amp; Bodyring design for modern décor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130432"/>
                  </a:ext>
                </a:extLst>
              </a:tr>
              <a:tr h="43560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60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4477804"/>
                  </a:ext>
                </a:extLst>
              </a:tr>
              <a:tr h="41510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Rust free Aluminum Blade 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10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kern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High Speed motor for good air delivery</a:t>
                      </a:r>
                      <a:r>
                        <a:rPr lang="en-IN" sz="1200" kern="1200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and air thrust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815279"/>
                  </a:ext>
                </a:extLst>
              </a:tr>
              <a:tr h="43907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pic>
        <p:nvPicPr>
          <p:cNvPr id="14" name="Picture 13" descr="A logo with text and numbers&#10;&#10;Description automatically generated">
            <a:extLst>
              <a:ext uri="{FF2B5EF4-FFF2-40B4-BE49-F238E27FC236}">
                <a16:creationId xmlns:a16="http://schemas.microsoft.com/office/drawing/2014/main" id="{3F4A0259-D7D9-473C-AB63-7A32D6A0A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17" y="5856150"/>
            <a:ext cx="928441" cy="772072"/>
          </a:xfrm>
          <a:prstGeom prst="rect">
            <a:avLst/>
          </a:prstGeom>
        </p:spPr>
      </p:pic>
      <p:pic>
        <p:nvPicPr>
          <p:cNvPr id="29" name="Picture 28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0D8E36D4-6E49-40A6-8926-E1C757E45C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00927"/>
            <a:ext cx="1228574" cy="551090"/>
          </a:xfrm>
          <a:prstGeom prst="rect">
            <a:avLst/>
          </a:prstGeom>
        </p:spPr>
      </p:pic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C8EE6553-3BD3-4A19-AF10-86FAB3376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738" y="5376472"/>
            <a:ext cx="1505839" cy="1118922"/>
          </a:xfrm>
          <a:prstGeom prst="rect">
            <a:avLst/>
          </a:prstGeom>
        </p:spPr>
      </p:pic>
      <p:pic>
        <p:nvPicPr>
          <p:cNvPr id="21" name="Picture 20" descr="A blue stamp with white text&#10;&#10;Description automatically generated">
            <a:extLst>
              <a:ext uri="{FF2B5EF4-FFF2-40B4-BE49-F238E27FC236}">
                <a16:creationId xmlns:a16="http://schemas.microsoft.com/office/drawing/2014/main" id="{DC46D880-3401-4A19-BDCC-34A14636CC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09A0E3B-0C97-47B0-9DB9-7A93C74324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483" y="0"/>
            <a:ext cx="418429" cy="40676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D6A8D23-147A-4A2A-AA7B-370F803C3FDE}"/>
              </a:ext>
            </a:extLst>
          </p:cNvPr>
          <p:cNvSpPr txBox="1"/>
          <p:nvPr/>
        </p:nvSpPr>
        <p:spPr>
          <a:xfrm>
            <a:off x="832020" y="4069262"/>
            <a:ext cx="1077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Pearl Grey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3C9426-1C86-43D2-93CE-AE8387E3B944}"/>
              </a:ext>
            </a:extLst>
          </p:cNvPr>
          <p:cNvSpPr txBox="1"/>
          <p:nvPr/>
        </p:nvSpPr>
        <p:spPr>
          <a:xfrm>
            <a:off x="2998431" y="4090679"/>
            <a:ext cx="1077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CIDFont+F8"/>
              </a:rPr>
              <a:t>Matt White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573B86-35E6-4C31-A925-C2EAD18A9B34}"/>
              </a:ext>
            </a:extLst>
          </p:cNvPr>
          <p:cNvSpPr txBox="1"/>
          <p:nvPr/>
        </p:nvSpPr>
        <p:spPr>
          <a:xfrm>
            <a:off x="5200238" y="4116008"/>
            <a:ext cx="1077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latin typeface="CIDFont+F8"/>
              </a:rPr>
              <a:t>Browny</a:t>
            </a:r>
            <a:r>
              <a:rPr lang="en-US" sz="1100" dirty="0">
                <a:latin typeface="CIDFont+F8"/>
              </a:rPr>
              <a:t> Copper</a:t>
            </a:r>
          </a:p>
        </p:txBody>
      </p:sp>
      <p:pic>
        <p:nvPicPr>
          <p:cNvPr id="32" name="Picture 31" descr="A white and silver object with a black background&#10;&#10;Description automatically generated">
            <a:extLst>
              <a:ext uri="{FF2B5EF4-FFF2-40B4-BE49-F238E27FC236}">
                <a16:creationId xmlns:a16="http://schemas.microsoft.com/office/drawing/2014/main" id="{D04B8D75-2E34-4C2E-AA89-F1FA70F92F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483" y="1357940"/>
            <a:ext cx="1463464" cy="27580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D76A6-A67C-4286-BABF-FFADE8A9AA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55</a:t>
            </a:fld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F180F0-ECA6-4D86-9226-B0034C623F33}"/>
              </a:ext>
            </a:extLst>
          </p:cNvPr>
          <p:cNvSpPr txBox="1"/>
          <p:nvPr/>
        </p:nvSpPr>
        <p:spPr>
          <a:xfrm>
            <a:off x="99791" y="60606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3,475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1,495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6" name="Picture 5" descr="A brown ceiling fan with four blades&#10;&#10;Description automatically generated">
            <a:extLst>
              <a:ext uri="{FF2B5EF4-FFF2-40B4-BE49-F238E27FC236}">
                <a16:creationId xmlns:a16="http://schemas.microsoft.com/office/drawing/2014/main" id="{C410D2B6-C5DD-49CF-B17D-D0C9FA38BAC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t="18116" r="21323" b="19801"/>
          <a:stretch/>
        </p:blipFill>
        <p:spPr>
          <a:xfrm>
            <a:off x="4464577" y="1899345"/>
            <a:ext cx="2719596" cy="2047461"/>
          </a:xfrm>
          <a:prstGeom prst="rect">
            <a:avLst/>
          </a:prstGeom>
        </p:spPr>
      </p:pic>
      <p:pic>
        <p:nvPicPr>
          <p:cNvPr id="12" name="Picture 11" descr="A ceiling fan with four blades&#10;&#10;Description automatically generated">
            <a:extLst>
              <a:ext uri="{FF2B5EF4-FFF2-40B4-BE49-F238E27FC236}">
                <a16:creationId xmlns:a16="http://schemas.microsoft.com/office/drawing/2014/main" id="{F93365B8-002A-46A3-B657-0A33BC6BA83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18551" r="20470" b="17585"/>
          <a:stretch/>
        </p:blipFill>
        <p:spPr>
          <a:xfrm>
            <a:off x="70965" y="1891190"/>
            <a:ext cx="2609945" cy="19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41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ECD35CCD-80E3-4B1F-B0C7-1F2F1704C15C}"/>
              </a:ext>
            </a:extLst>
          </p:cNvPr>
          <p:cNvSpPr/>
          <p:nvPr/>
        </p:nvSpPr>
        <p:spPr>
          <a:xfrm>
            <a:off x="1917478" y="57373"/>
            <a:ext cx="1579412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0" y="35391"/>
            <a:ext cx="2076035" cy="402509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365971" y="55932"/>
            <a:ext cx="3110148" cy="370035"/>
            <a:chOff x="426550" y="-16157"/>
            <a:chExt cx="2162485" cy="387354"/>
          </a:xfrm>
        </p:grpSpPr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34ED9242-A4DF-4F21-8F5C-9241933DBAD6}"/>
                </a:ext>
              </a:extLst>
            </p:cNvPr>
            <p:cNvSpPr txBox="1"/>
            <p:nvPr/>
          </p:nvSpPr>
          <p:spPr>
            <a:xfrm>
              <a:off x="426550" y="0"/>
              <a:ext cx="1424538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ENERGYLINE ECO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47" name="Arrow: Chevron 6">
              <a:extLst>
                <a:ext uri="{FF2B5EF4-FFF2-40B4-BE49-F238E27FC236}">
                  <a16:creationId xmlns:a16="http://schemas.microsoft.com/office/drawing/2014/main" id="{D57D51B4-DC9B-4042-942E-3D4E9728B697}"/>
                </a:ext>
              </a:extLst>
            </p:cNvPr>
            <p:cNvSpPr txBox="1"/>
            <p:nvPr/>
          </p:nvSpPr>
          <p:spPr>
            <a:xfrm>
              <a:off x="1747710" y="-16157"/>
              <a:ext cx="841325" cy="3851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solidFill>
                    <a:schemeClr val="bg1"/>
                  </a:solidFill>
                </a:rPr>
                <a:t>STANDARD</a:t>
              </a:r>
              <a:endParaRPr lang="en-IN" sz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229966"/>
              </p:ext>
            </p:extLst>
          </p:nvPr>
        </p:nvGraphicFramePr>
        <p:xfrm>
          <a:off x="6095999" y="4175491"/>
          <a:ext cx="5923569" cy="116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53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99742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47886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41335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2538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32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6.6</a:t>
                      </a:r>
                      <a:endParaRPr lang="en-IN" sz="1200" b="1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519417" y="5183721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29" name="Picture 28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0D8E36D4-6E49-40A6-8926-E1C757E45C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7139" y="5342213"/>
            <a:ext cx="1228574" cy="551090"/>
          </a:xfrm>
          <a:prstGeom prst="rect">
            <a:avLst/>
          </a:prstGeom>
        </p:spPr>
      </p:pic>
      <p:pic>
        <p:nvPicPr>
          <p:cNvPr id="25" name="Picture 24" descr="A picture containing text, logo, font, circle&#10;&#10;Description automatically generated">
            <a:extLst>
              <a:ext uri="{FF2B5EF4-FFF2-40B4-BE49-F238E27FC236}">
                <a16:creationId xmlns:a16="http://schemas.microsoft.com/office/drawing/2014/main" id="{7F292FA4-2BBD-44E1-BDA4-0E63D1747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295" y="5195765"/>
            <a:ext cx="1016669" cy="1007597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5D98B86-B1FC-406F-B1EC-6BEE2605D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860200"/>
              </p:ext>
            </p:extLst>
          </p:nvPr>
        </p:nvGraphicFramePr>
        <p:xfrm>
          <a:off x="6096000" y="530351"/>
          <a:ext cx="5923569" cy="3510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2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2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colors , Fully powder coated for ever lasting Finish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35352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Energy Efficient Fan 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2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</a:t>
                      </a:r>
                      <a:r>
                        <a:rPr lang="en-IN" sz="1200" b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Five Star </a:t>
                      </a: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52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BIS Approved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0984623"/>
                  </a:ext>
                </a:extLst>
              </a:tr>
              <a:tr h="35352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 RPM even at low voltage 130V</a:t>
                      </a:r>
                      <a:endParaRPr lang="en-IN" sz="1200" b="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35352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Remote Control Operation with  2/4/6/8 hrs. Auto OFF Function</a:t>
                      </a:r>
                      <a:endParaRPr lang="en-IN" sz="1200" b="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981722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control through</a:t>
                      </a:r>
                      <a:r>
                        <a:rPr lang="en-US" sz="1200" b="0" kern="1200">
                          <a:solidFill>
                            <a:srgbClr val="FF0000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</a:t>
                      </a: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Remote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4185292720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PCB Controller on Top for easy replacement/service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2132686676"/>
                  </a:ext>
                </a:extLst>
              </a:tr>
              <a:tr h="316187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Safety Wire for extra safety</a:t>
                      </a: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153627960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3DB2B6E-C2EC-426A-9791-0B2E8D31C656}"/>
              </a:ext>
            </a:extLst>
          </p:cNvPr>
          <p:cNvGrpSpPr/>
          <p:nvPr/>
        </p:nvGrpSpPr>
        <p:grpSpPr>
          <a:xfrm>
            <a:off x="4676451" y="5024977"/>
            <a:ext cx="1327239" cy="1214266"/>
            <a:chOff x="4675352" y="3849211"/>
            <a:chExt cx="1327239" cy="12142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12BBCF-3C1B-44EF-8863-6D204D2570CD}"/>
                </a:ext>
              </a:extLst>
            </p:cNvPr>
            <p:cNvSpPr txBox="1"/>
            <p:nvPr/>
          </p:nvSpPr>
          <p:spPr>
            <a:xfrm>
              <a:off x="4675352" y="4786478"/>
              <a:ext cx="13272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With remote</a:t>
              </a:r>
              <a:endParaRPr lang="en-IN" sz="1200" b="1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5773048-0F49-47A2-9962-98427A5CD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623" t="7425" r="44744" b="20408"/>
            <a:stretch/>
          </p:blipFill>
          <p:spPr>
            <a:xfrm rot="19426368">
              <a:off x="4964930" y="3849211"/>
              <a:ext cx="368521" cy="103767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948E054-1EFC-4045-9C00-E872E2491F67}"/>
              </a:ext>
            </a:extLst>
          </p:cNvPr>
          <p:cNvSpPr txBox="1"/>
          <p:nvPr/>
        </p:nvSpPr>
        <p:spPr>
          <a:xfrm>
            <a:off x="1657337" y="4307564"/>
            <a:ext cx="839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14248WH</a:t>
            </a:r>
            <a:endParaRPr lang="en-IN" sz="1100">
              <a:latin typeface="CIDFont+F8"/>
            </a:endParaRPr>
          </a:p>
        </p:txBody>
      </p:sp>
      <p:pic>
        <p:nvPicPr>
          <p:cNvPr id="27" name="Picture 26" descr="A blue stamp with white text&#10;&#10;Description automatically generated">
            <a:extLst>
              <a:ext uri="{FF2B5EF4-FFF2-40B4-BE49-F238E27FC236}">
                <a16:creationId xmlns:a16="http://schemas.microsoft.com/office/drawing/2014/main" id="{8D812129-DDAD-484F-BED4-541B251DE7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4E7F2B6E-837D-4221-AFCB-B25448E408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272" y="0"/>
            <a:ext cx="418429" cy="406765"/>
          </a:xfrm>
          <a:prstGeom prst="rect">
            <a:avLst/>
          </a:prstGeom>
        </p:spPr>
      </p:pic>
      <p:pic>
        <p:nvPicPr>
          <p:cNvPr id="13" name="Picture 12" descr="A red metal object with a white background&#10;&#10;Description automatically generated">
            <a:extLst>
              <a:ext uri="{FF2B5EF4-FFF2-40B4-BE49-F238E27FC236}">
                <a16:creationId xmlns:a16="http://schemas.microsoft.com/office/drawing/2014/main" id="{4C079AAD-8202-454D-AC10-89F14F44C9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41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20328">
            <a:off x="2965199" y="837189"/>
            <a:ext cx="1166643" cy="34456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9DCB89-879C-4973-9D2C-8C5E5E86963C}"/>
              </a:ext>
            </a:extLst>
          </p:cNvPr>
          <p:cNvSpPr txBox="1"/>
          <p:nvPr/>
        </p:nvSpPr>
        <p:spPr>
          <a:xfrm>
            <a:off x="3253745" y="4307564"/>
            <a:ext cx="839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Brown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14248BR</a:t>
            </a:r>
            <a:endParaRPr lang="en-IN" sz="1100">
              <a:latin typeface="CIDFont+F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468FAE-E510-4E5F-BBB5-0A5479FC1511}"/>
              </a:ext>
            </a:extLst>
          </p:cNvPr>
          <p:cNvSpPr txBox="1"/>
          <p:nvPr/>
        </p:nvSpPr>
        <p:spPr>
          <a:xfrm>
            <a:off x="4793424" y="4389055"/>
            <a:ext cx="1016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latin typeface="CIDFont+F8"/>
              </a:rPr>
              <a:t>Smoky Brown</a:t>
            </a:r>
            <a:endParaRPr lang="en-IN" sz="1100">
              <a:latin typeface="CIDFont+F8"/>
            </a:endParaRPr>
          </a:p>
        </p:txBody>
      </p:sp>
      <p:pic>
        <p:nvPicPr>
          <p:cNvPr id="37" name="Picture 36" descr="A gold and black seal with a red ribbon&#10;&#10;Description automatically generated">
            <a:extLst>
              <a:ext uri="{FF2B5EF4-FFF2-40B4-BE49-F238E27FC236}">
                <a16:creationId xmlns:a16="http://schemas.microsoft.com/office/drawing/2014/main" id="{017174D8-3089-452D-B9B8-AD5AEA922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767" y="5200001"/>
            <a:ext cx="1016668" cy="10166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9EA852F-3980-468C-BC2D-31D59927EF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1162" y="5408495"/>
            <a:ext cx="6096763" cy="969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908782-C563-4FE1-AE68-F3857728AF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17525" y="736490"/>
            <a:ext cx="1047629" cy="3666704"/>
          </a:xfrm>
          <a:prstGeom prst="rect">
            <a:avLst/>
          </a:prstGeom>
        </p:spPr>
      </p:pic>
      <p:pic>
        <p:nvPicPr>
          <p:cNvPr id="19" name="Picture 18" descr="A white rectangular object with a square door&#10;&#10;Description automatically generated">
            <a:extLst>
              <a:ext uri="{FF2B5EF4-FFF2-40B4-BE49-F238E27FC236}">
                <a16:creationId xmlns:a16="http://schemas.microsoft.com/office/drawing/2014/main" id="{9C81FC32-D269-49B9-A46E-1DE83F00E9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989903">
            <a:off x="1597927" y="611353"/>
            <a:ext cx="1103349" cy="36908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39056-85AF-4D5B-8722-FA2F0259BD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56</a:t>
            </a:fld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3B7BF6-C25D-4714-B3AB-EFC31746E184}"/>
              </a:ext>
            </a:extLst>
          </p:cNvPr>
          <p:cNvSpPr txBox="1"/>
          <p:nvPr/>
        </p:nvSpPr>
        <p:spPr>
          <a:xfrm>
            <a:off x="99791" y="60606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4,885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1,775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7721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72DDBA-026B-4E8A-AD1F-5D811C4D2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909364"/>
              </p:ext>
            </p:extLst>
          </p:nvPr>
        </p:nvGraphicFramePr>
        <p:xfrm>
          <a:off x="6036132" y="4964460"/>
          <a:ext cx="5993268" cy="1076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878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98878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9887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98878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98878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98878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634854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36462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9375705"/>
                  </a:ext>
                </a:extLst>
              </a:tr>
            </a:tbl>
          </a:graphicData>
        </a:graphic>
      </p:graphicFrame>
      <p:pic>
        <p:nvPicPr>
          <p:cNvPr id="6" name="Picture 5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B6C81ABF-0CD6-42DD-AEA7-40C29F4E1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14" y="658513"/>
            <a:ext cx="2997455" cy="233427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798EA9-E3A5-4B47-991B-97B5DFE2D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51457"/>
              </p:ext>
            </p:extLst>
          </p:nvPr>
        </p:nvGraphicFramePr>
        <p:xfrm>
          <a:off x="7422615" y="575219"/>
          <a:ext cx="4672164" cy="318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2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159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84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colors , Fully powder coated for ever lasting Finish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051071"/>
                  </a:ext>
                </a:extLst>
              </a:tr>
              <a:tr h="45710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0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2574073"/>
                  </a:ext>
                </a:extLst>
              </a:tr>
              <a:tr h="457107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4519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9CA0859-861D-4D24-8D78-6FEC891A029D}"/>
              </a:ext>
            </a:extLst>
          </p:cNvPr>
          <p:cNvSpPr txBox="1"/>
          <p:nvPr/>
        </p:nvSpPr>
        <p:spPr>
          <a:xfrm>
            <a:off x="-25101" y="2560697"/>
            <a:ext cx="27038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000">
                <a:solidFill>
                  <a:prstClr val="black"/>
                </a:solidFill>
                <a:latin typeface="Calibri"/>
              </a:rPr>
              <a:t>14237BR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white ceiling fan&#10;&#10;Description automatically generated with medium confidence">
            <a:extLst>
              <a:ext uri="{FF2B5EF4-FFF2-40B4-BE49-F238E27FC236}">
                <a16:creationId xmlns:a16="http://schemas.microsoft.com/office/drawing/2014/main" id="{8F7653AD-85A8-4AF3-B5C2-D245E9022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790" y="620684"/>
            <a:ext cx="3583183" cy="2267902"/>
          </a:xfrm>
          <a:prstGeom prst="rect">
            <a:avLst/>
          </a:prstGeom>
        </p:spPr>
      </p:pic>
      <p:pic>
        <p:nvPicPr>
          <p:cNvPr id="12" name="Picture 11" descr="A white ceiling fan&#10;&#10;Description automatically generated with low confidence">
            <a:extLst>
              <a:ext uri="{FF2B5EF4-FFF2-40B4-BE49-F238E27FC236}">
                <a16:creationId xmlns:a16="http://schemas.microsoft.com/office/drawing/2014/main" id="{19607878-773B-4F16-93A2-E64BCFF93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88" y="3014882"/>
            <a:ext cx="3090146" cy="1949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E30C9D-17DE-4F11-8F72-A6209F9F8990}"/>
              </a:ext>
            </a:extLst>
          </p:cNvPr>
          <p:cNvSpPr txBox="1"/>
          <p:nvPr/>
        </p:nvSpPr>
        <p:spPr>
          <a:xfrm>
            <a:off x="4291799" y="2562669"/>
            <a:ext cx="818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>
                <a:solidFill>
                  <a:prstClr val="black"/>
                </a:solidFill>
                <a:latin typeface="Calibri"/>
              </a:rPr>
              <a:t>14237IV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D6040C-6801-4C1E-8486-835642FAC6B3}"/>
              </a:ext>
            </a:extLst>
          </p:cNvPr>
          <p:cNvSpPr txBox="1"/>
          <p:nvPr/>
        </p:nvSpPr>
        <p:spPr>
          <a:xfrm>
            <a:off x="2032033" y="4708709"/>
            <a:ext cx="27038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>
                <a:solidFill>
                  <a:prstClr val="black"/>
                </a:solidFill>
                <a:latin typeface="Calibri"/>
              </a:rPr>
              <a:t>14237WH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A45DAA-7805-4D85-8FF1-E8C65DE7864C}"/>
              </a:ext>
            </a:extLst>
          </p:cNvPr>
          <p:cNvGrpSpPr/>
          <p:nvPr/>
        </p:nvGrpSpPr>
        <p:grpSpPr>
          <a:xfrm>
            <a:off x="0" y="-11503"/>
            <a:ext cx="1694103" cy="450429"/>
            <a:chOff x="1296" y="-46894"/>
            <a:chExt cx="1694103" cy="450429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8CAAEE44-F5A1-439F-9B28-6E796A872CEA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2" name="Arrow: Chevron 4">
              <a:extLst>
                <a:ext uri="{FF2B5EF4-FFF2-40B4-BE49-F238E27FC236}">
                  <a16:creationId xmlns:a16="http://schemas.microsoft.com/office/drawing/2014/main" id="{B16C2167-6ADB-4D1E-847A-5BF2FA0FF656}"/>
                </a:ext>
              </a:extLst>
            </p:cNvPr>
            <p:cNvSpPr txBox="1"/>
            <p:nvPr/>
          </p:nvSpPr>
          <p:spPr>
            <a:xfrm>
              <a:off x="217488" y="-46894"/>
              <a:ext cx="1477911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Cooler Star 900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DEA09A-E058-40C8-B817-5CE86A7CCEE3}"/>
              </a:ext>
            </a:extLst>
          </p:cNvPr>
          <p:cNvGrpSpPr/>
          <p:nvPr/>
        </p:nvGrpSpPr>
        <p:grpSpPr>
          <a:xfrm>
            <a:off x="1421471" y="35391"/>
            <a:ext cx="1579412" cy="371197"/>
            <a:chOff x="1422767" y="0"/>
            <a:chExt cx="1579412" cy="371197"/>
          </a:xfrm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4B496CA-EA48-4FD9-8206-FB5B06FF6AC4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5" name="Arrow: Chevron 6">
              <a:extLst>
                <a:ext uri="{FF2B5EF4-FFF2-40B4-BE49-F238E27FC236}">
                  <a16:creationId xmlns:a16="http://schemas.microsoft.com/office/drawing/2014/main" id="{927705BB-1C7F-4ED5-B8EF-E1944D205822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Sub Economy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EF699B-831C-4FB0-9161-6F6D9B67F844}"/>
              </a:ext>
            </a:extLst>
          </p:cNvPr>
          <p:cNvGrpSpPr/>
          <p:nvPr/>
        </p:nvGrpSpPr>
        <p:grpSpPr>
          <a:xfrm>
            <a:off x="2842942" y="26401"/>
            <a:ext cx="1579412" cy="380122"/>
            <a:chOff x="2844238" y="-8925"/>
            <a:chExt cx="1579412" cy="380122"/>
          </a:xfrm>
        </p:grpSpPr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17E1732C-3B4A-4656-B490-9EB6286EAA33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8" name="Arrow: Chevron 8">
              <a:extLst>
                <a:ext uri="{FF2B5EF4-FFF2-40B4-BE49-F238E27FC236}">
                  <a16:creationId xmlns:a16="http://schemas.microsoft.com/office/drawing/2014/main" id="{BC15AC8B-8E67-4A14-8C78-500E1BFA1E1A}"/>
                </a:ext>
              </a:extLst>
            </p:cNvPr>
            <p:cNvSpPr txBox="1"/>
            <p:nvPr/>
          </p:nvSpPr>
          <p:spPr>
            <a:xfrm>
              <a:off x="3179930" y="-8925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Size Variant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9A9840-10CC-4214-A6CC-FF8379CEB073}"/>
              </a:ext>
            </a:extLst>
          </p:cNvPr>
          <p:cNvGrpSpPr/>
          <p:nvPr/>
        </p:nvGrpSpPr>
        <p:grpSpPr>
          <a:xfrm>
            <a:off x="1226123" y="5391197"/>
            <a:ext cx="1346521" cy="1305318"/>
            <a:chOff x="1468869" y="4300190"/>
            <a:chExt cx="1346521" cy="1305318"/>
          </a:xfrm>
        </p:grpSpPr>
        <p:pic>
          <p:nvPicPr>
            <p:cNvPr id="31" name="Picture 30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CC8AD4BF-7384-4F2C-8BC1-703BBC884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32" name="TextBox 5">
              <a:extLst>
                <a:ext uri="{FF2B5EF4-FFF2-40B4-BE49-F238E27FC236}">
                  <a16:creationId xmlns:a16="http://schemas.microsoft.com/office/drawing/2014/main" id="{E4B33583-495D-4130-BEFE-D9356574131A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36" name="Picture 35" descr="A logo with text and numbers&#10;&#10;Description automatically generated">
            <a:extLst>
              <a:ext uri="{FF2B5EF4-FFF2-40B4-BE49-F238E27FC236}">
                <a16:creationId xmlns:a16="http://schemas.microsoft.com/office/drawing/2014/main" id="{78FB2E5C-73E6-4474-B6D8-3E281342E9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1" y="5791350"/>
            <a:ext cx="1006365" cy="836872"/>
          </a:xfrm>
          <a:prstGeom prst="rect">
            <a:avLst/>
          </a:prstGeom>
        </p:spPr>
      </p:pic>
      <p:pic>
        <p:nvPicPr>
          <p:cNvPr id="37" name="Picture 36" descr="A red and black logo&#10;&#10;Description automatically generated">
            <a:extLst>
              <a:ext uri="{FF2B5EF4-FFF2-40B4-BE49-F238E27FC236}">
                <a16:creationId xmlns:a16="http://schemas.microsoft.com/office/drawing/2014/main" id="{90088A36-CCCC-4C48-86C6-DDDA9C103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770" y="5454345"/>
            <a:ext cx="1448804" cy="1076542"/>
          </a:xfrm>
          <a:prstGeom prst="rect">
            <a:avLst/>
          </a:prstGeom>
        </p:spPr>
      </p:pic>
      <p:pic>
        <p:nvPicPr>
          <p:cNvPr id="33" name="Picture 32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B245BFA2-3BC9-4C55-AE96-AF9E42A3E1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719" y="5062088"/>
            <a:ext cx="1228574" cy="551090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16E38282-5585-477B-BBA5-9FBDDC0442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340" y="16338"/>
            <a:ext cx="394411" cy="38341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EE36F-14FA-4165-957E-1918D82F59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57</a:t>
            </a:fld>
            <a:endParaRPr lang="en-I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029EA5-B05A-4AEE-B3B8-802CA24FDE7B}"/>
              </a:ext>
            </a:extLst>
          </p:cNvPr>
          <p:cNvSpPr txBox="1"/>
          <p:nvPr/>
        </p:nvSpPr>
        <p:spPr>
          <a:xfrm>
            <a:off x="99791" y="60606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2,700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1,205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8272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2" y="35391"/>
            <a:ext cx="1261288" cy="406765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304190" y="28116"/>
            <a:ext cx="3298070" cy="406766"/>
            <a:chOff x="549045" y="-1"/>
            <a:chExt cx="2777830" cy="371198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2123091-E93B-42A2-A324-C30E4DB2E23E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Arrow: Chevron 6">
              <a:extLst>
                <a:ext uri="{FF2B5EF4-FFF2-40B4-BE49-F238E27FC236}">
                  <a16:creationId xmlns:a16="http://schemas.microsoft.com/office/drawing/2014/main" id="{6FBA7C6C-43A8-43A8-AACF-16AB8D351E8B}"/>
                </a:ext>
              </a:extLst>
            </p:cNvPr>
            <p:cNvSpPr txBox="1"/>
            <p:nvPr/>
          </p:nvSpPr>
          <p:spPr>
            <a:xfrm>
              <a:off x="1422810" y="0"/>
              <a:ext cx="190406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TPW-HS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34ED9242-A4DF-4F21-8F5C-9241933DBAD6}"/>
                </a:ext>
              </a:extLst>
            </p:cNvPr>
            <p:cNvSpPr txBox="1"/>
            <p:nvPr/>
          </p:nvSpPr>
          <p:spPr>
            <a:xfrm>
              <a:off x="549045" y="-1"/>
              <a:ext cx="94345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Anmol HS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pic>
        <p:nvPicPr>
          <p:cNvPr id="11" name="Picture 10" descr="A red and white fan&#10;&#10;Description automatically generated">
            <a:extLst>
              <a:ext uri="{FF2B5EF4-FFF2-40B4-BE49-F238E27FC236}">
                <a16:creationId xmlns:a16="http://schemas.microsoft.com/office/drawing/2014/main" id="{F62F45C2-7CD9-4122-9D6B-F87351DCF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611" y="851361"/>
            <a:ext cx="2537563" cy="3362139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957005"/>
              </p:ext>
            </p:extLst>
          </p:nvPr>
        </p:nvGraphicFramePr>
        <p:xfrm>
          <a:off x="6031184" y="5171869"/>
          <a:ext cx="5923570" cy="115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878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99336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3712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8261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82614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642941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1649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283293" y="5363041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EAD51A0-FB80-4259-8770-869711535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557315"/>
              </p:ext>
            </p:extLst>
          </p:nvPr>
        </p:nvGraphicFramePr>
        <p:xfrm>
          <a:off x="7798676" y="539025"/>
          <a:ext cx="4156078" cy="4569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6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54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color combination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8891016"/>
                  </a:ext>
                </a:extLst>
              </a:tr>
              <a:tr h="49125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Dynamically balanced blade for vibration free rotation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54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Ability to withstand a wide range of voltages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6183730"/>
                  </a:ext>
                </a:extLst>
              </a:tr>
              <a:tr h="43754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High speed 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fan for wider air spread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322655"/>
                  </a:ext>
                </a:extLst>
              </a:tr>
              <a:tr h="43754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Finger proof powder coated guards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7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5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Aluminum body heavy duty motor with bearing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37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1065715"/>
                  </a:ext>
                </a:extLst>
              </a:tr>
            </a:tbl>
          </a:graphicData>
        </a:graphic>
      </p:graphicFrame>
      <p:pic>
        <p:nvPicPr>
          <p:cNvPr id="21" name="Picture 20" descr="A red and black logo&#10;&#10;Description automatically generated">
            <a:extLst>
              <a:ext uri="{FF2B5EF4-FFF2-40B4-BE49-F238E27FC236}">
                <a16:creationId xmlns:a16="http://schemas.microsoft.com/office/drawing/2014/main" id="{5321C962-9091-47F4-90E4-870984E48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324" y="5547153"/>
            <a:ext cx="1016668" cy="755441"/>
          </a:xfrm>
          <a:prstGeom prst="rect">
            <a:avLst/>
          </a:prstGeom>
        </p:spPr>
      </p:pic>
      <p:pic>
        <p:nvPicPr>
          <p:cNvPr id="16" name="Picture 15" descr="A blue stamp with white text&#10;&#10;Description automatically generated">
            <a:extLst>
              <a:ext uri="{FF2B5EF4-FFF2-40B4-BE49-F238E27FC236}">
                <a16:creationId xmlns:a16="http://schemas.microsoft.com/office/drawing/2014/main" id="{0B9CB5C6-E595-4A51-BCA2-656B002AE1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3" name="Picture 2" descr="A white fan with a white base&#10;&#10;Description automatically generated">
            <a:extLst>
              <a:ext uri="{FF2B5EF4-FFF2-40B4-BE49-F238E27FC236}">
                <a16:creationId xmlns:a16="http://schemas.microsoft.com/office/drawing/2014/main" id="{F9D9C763-392F-462D-B00E-3E3C963B9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806" y="851360"/>
            <a:ext cx="2482727" cy="3362139"/>
          </a:xfrm>
          <a:prstGeom prst="rect">
            <a:avLst/>
          </a:prstGeom>
        </p:spPr>
      </p:pic>
      <p:pic>
        <p:nvPicPr>
          <p:cNvPr id="14" name="Picture 13" descr="A red and black fan&#10;&#10;Description automatically generated">
            <a:extLst>
              <a:ext uri="{FF2B5EF4-FFF2-40B4-BE49-F238E27FC236}">
                <a16:creationId xmlns:a16="http://schemas.microsoft.com/office/drawing/2014/main" id="{BF8A4D09-3B84-4C2D-BA0F-7D5FBAD0ED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91" y="851359"/>
            <a:ext cx="2482727" cy="344609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BFED3E3-EE00-488B-B05F-AB9FBFBDF0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D4C5E8-91B1-40F8-A473-EBDE62886DBE}"/>
              </a:ext>
            </a:extLst>
          </p:cNvPr>
          <p:cNvSpPr txBox="1"/>
          <p:nvPr/>
        </p:nvSpPr>
        <p:spPr>
          <a:xfrm>
            <a:off x="788682" y="4396484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Red-Black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FD5A07-75AB-4F87-874F-7E884B0649EE}"/>
              </a:ext>
            </a:extLst>
          </p:cNvPr>
          <p:cNvSpPr txBox="1"/>
          <p:nvPr/>
        </p:nvSpPr>
        <p:spPr>
          <a:xfrm>
            <a:off x="3324897" y="4396484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9BB393-61BC-43F8-A6D3-015FB59D177A}"/>
              </a:ext>
            </a:extLst>
          </p:cNvPr>
          <p:cNvSpPr txBox="1"/>
          <p:nvPr/>
        </p:nvSpPr>
        <p:spPr>
          <a:xfrm>
            <a:off x="5888727" y="4396486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Red-White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730E06-BBA5-497C-BD68-8AB63E38D681}"/>
              </a:ext>
            </a:extLst>
          </p:cNvPr>
          <p:cNvGrpSpPr/>
          <p:nvPr/>
        </p:nvGrpSpPr>
        <p:grpSpPr>
          <a:xfrm>
            <a:off x="2411604" y="45901"/>
            <a:ext cx="1388337" cy="371197"/>
            <a:chOff x="1202290" y="0"/>
            <a:chExt cx="1296647" cy="371197"/>
          </a:xfrm>
        </p:grpSpPr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D5E62F9E-4F5C-4799-84CE-FB03F991F3D0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9" name="Arrow: Chevron 6">
              <a:extLst>
                <a:ext uri="{FF2B5EF4-FFF2-40B4-BE49-F238E27FC236}">
                  <a16:creationId xmlns:a16="http://schemas.microsoft.com/office/drawing/2014/main" id="{551D8153-FA86-4419-AB8E-8676CCF8DCE0}"/>
                </a:ext>
              </a:extLst>
            </p:cNvPr>
            <p:cNvSpPr txBox="1"/>
            <p:nvPr/>
          </p:nvSpPr>
          <p:spPr>
            <a:xfrm>
              <a:off x="1482565" y="0"/>
              <a:ext cx="771600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Table Fan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pic>
        <p:nvPicPr>
          <p:cNvPr id="26" name="Picture 25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9599A807-5336-4F2E-B0A7-649EE59540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063" y="5547052"/>
            <a:ext cx="1071952" cy="772486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279461E1-78F1-4D3D-B3E6-7CDEEC2055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227" y="5428951"/>
            <a:ext cx="1200149" cy="8905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475291-349C-4D49-8754-507086AA4F5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58</a:t>
            </a:fld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7C5085-413F-4620-98A7-AEFA03FF1E05}"/>
              </a:ext>
            </a:extLst>
          </p:cNvPr>
          <p:cNvSpPr txBox="1"/>
          <p:nvPr/>
        </p:nvSpPr>
        <p:spPr>
          <a:xfrm>
            <a:off x="99791" y="606070"/>
            <a:ext cx="350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3,995   |    DLP: INR 1,901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4669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1" y="35391"/>
            <a:ext cx="1171015" cy="406765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249692" y="26765"/>
            <a:ext cx="2376320" cy="430316"/>
            <a:chOff x="573491" y="0"/>
            <a:chExt cx="1925446" cy="392688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2123091-E93B-42A2-A324-C30E4DB2E23E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Arrow: Chevron 6">
              <a:extLst>
                <a:ext uri="{FF2B5EF4-FFF2-40B4-BE49-F238E27FC236}">
                  <a16:creationId xmlns:a16="http://schemas.microsoft.com/office/drawing/2014/main" id="{6FBA7C6C-43A8-43A8-AACF-16AB8D351E8B}"/>
                </a:ext>
              </a:extLst>
            </p:cNvPr>
            <p:cNvSpPr txBox="1"/>
            <p:nvPr/>
          </p:nvSpPr>
          <p:spPr>
            <a:xfrm>
              <a:off x="1501993" y="0"/>
              <a:ext cx="7465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/>
                <a:t>TPW-HS</a:t>
              </a:r>
              <a:endParaRPr lang="en-IN" sz="1200" dirty="0"/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34ED9242-A4DF-4F21-8F5C-9241933DBAD6}"/>
                </a:ext>
              </a:extLst>
            </p:cNvPr>
            <p:cNvSpPr txBox="1"/>
            <p:nvPr/>
          </p:nvSpPr>
          <p:spPr>
            <a:xfrm>
              <a:off x="573491" y="21491"/>
              <a:ext cx="7465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Anmol HS</a:t>
              </a:r>
              <a:endParaRPr lang="en-IN" sz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897256"/>
              </p:ext>
            </p:extLst>
          </p:nvPr>
        </p:nvGraphicFramePr>
        <p:xfrm>
          <a:off x="5864772" y="4914433"/>
          <a:ext cx="6118224" cy="135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030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23874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74495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22147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221476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90093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600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16064" y="5289369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EAD51A0-FB80-4259-8770-869711535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7504"/>
              </p:ext>
            </p:extLst>
          </p:nvPr>
        </p:nvGraphicFramePr>
        <p:xfrm>
          <a:off x="7226720" y="557857"/>
          <a:ext cx="4776153" cy="4125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6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43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43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color combination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117825"/>
                  </a:ext>
                </a:extLst>
              </a:tr>
              <a:tr h="36443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Dynamically balanced blade for vibration free rotation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43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Ability to withstand a wide range of voltages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490724"/>
                  </a:ext>
                </a:extLst>
              </a:tr>
              <a:tr h="36443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High speed fan for wider air spread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322655"/>
                  </a:ext>
                </a:extLst>
              </a:tr>
              <a:tr h="36443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Finger proof powder coated guards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27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27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Aluminum body heavy duty motor with bearing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27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1065715"/>
                  </a:ext>
                </a:extLst>
              </a:tr>
              <a:tr h="37927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Fully adjustable SS Sliding Pipe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2163251"/>
                  </a:ext>
                </a:extLst>
              </a:tr>
            </a:tbl>
          </a:graphicData>
        </a:graphic>
      </p:graphicFrame>
      <p:pic>
        <p:nvPicPr>
          <p:cNvPr id="21" name="Picture 20" descr="A red and black logo&#10;&#10;Description automatically generated">
            <a:extLst>
              <a:ext uri="{FF2B5EF4-FFF2-40B4-BE49-F238E27FC236}">
                <a16:creationId xmlns:a16="http://schemas.microsoft.com/office/drawing/2014/main" id="{5321C962-9091-47F4-90E4-870984E48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35" y="4186533"/>
            <a:ext cx="1016668" cy="755441"/>
          </a:xfrm>
          <a:prstGeom prst="rect">
            <a:avLst/>
          </a:prstGeom>
        </p:spPr>
      </p:pic>
      <p:pic>
        <p:nvPicPr>
          <p:cNvPr id="16" name="Picture 15" descr="A blue stamp with white text&#10;&#10;Description automatically generated">
            <a:extLst>
              <a:ext uri="{FF2B5EF4-FFF2-40B4-BE49-F238E27FC236}">
                <a16:creationId xmlns:a16="http://schemas.microsoft.com/office/drawing/2014/main" id="{0B9CB5C6-E595-4A51-BCA2-656B002AE1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BFED3E3-EE00-488B-B05F-AB9FBFBDF0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93" y="11041"/>
            <a:ext cx="418429" cy="4067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D4C5E8-91B1-40F8-A473-EBDE62886DBE}"/>
              </a:ext>
            </a:extLst>
          </p:cNvPr>
          <p:cNvSpPr txBox="1"/>
          <p:nvPr/>
        </p:nvSpPr>
        <p:spPr>
          <a:xfrm>
            <a:off x="2626011" y="2908906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Red-Black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730E06-BBA5-497C-BD68-8AB63E38D681}"/>
              </a:ext>
            </a:extLst>
          </p:cNvPr>
          <p:cNvGrpSpPr/>
          <p:nvPr/>
        </p:nvGrpSpPr>
        <p:grpSpPr>
          <a:xfrm>
            <a:off x="2169869" y="35391"/>
            <a:ext cx="1388337" cy="371197"/>
            <a:chOff x="1202290" y="0"/>
            <a:chExt cx="1296647" cy="371197"/>
          </a:xfrm>
        </p:grpSpPr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D5E62F9E-4F5C-4799-84CE-FB03F991F3D0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9" name="Arrow: Chevron 6">
              <a:extLst>
                <a:ext uri="{FF2B5EF4-FFF2-40B4-BE49-F238E27FC236}">
                  <a16:creationId xmlns:a16="http://schemas.microsoft.com/office/drawing/2014/main" id="{551D8153-FA86-4419-AB8E-8676CCF8DCE0}"/>
                </a:ext>
              </a:extLst>
            </p:cNvPr>
            <p:cNvSpPr txBox="1"/>
            <p:nvPr/>
          </p:nvSpPr>
          <p:spPr>
            <a:xfrm>
              <a:off x="1477009" y="0"/>
              <a:ext cx="856946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Pedestal Fan</a:t>
              </a:r>
              <a:endParaRPr lang="en-IN" sz="120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5F46B66-2DF1-4193-8ED0-C634FE423489}"/>
              </a:ext>
            </a:extLst>
          </p:cNvPr>
          <p:cNvSpPr txBox="1"/>
          <p:nvPr/>
        </p:nvSpPr>
        <p:spPr>
          <a:xfrm>
            <a:off x="3484494" y="2672255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0B1941-E47B-46F2-B278-A7FFEF917F98}"/>
              </a:ext>
            </a:extLst>
          </p:cNvPr>
          <p:cNvSpPr txBox="1"/>
          <p:nvPr/>
        </p:nvSpPr>
        <p:spPr>
          <a:xfrm>
            <a:off x="1574473" y="5910805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Red-White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A9D01E-81A0-4D2D-99D0-AF75C1107697}"/>
              </a:ext>
            </a:extLst>
          </p:cNvPr>
          <p:cNvSpPr txBox="1"/>
          <p:nvPr/>
        </p:nvSpPr>
        <p:spPr>
          <a:xfrm>
            <a:off x="3704117" y="5778964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</p:txBody>
      </p:sp>
      <p:pic>
        <p:nvPicPr>
          <p:cNvPr id="33" name="Picture 32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9078C843-84E9-4C7E-80CD-8C55342CC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61" y="1632309"/>
            <a:ext cx="1071952" cy="772486"/>
          </a:xfrm>
          <a:prstGeom prst="rect">
            <a:avLst/>
          </a:prstGeom>
        </p:spPr>
      </p:pic>
      <p:pic>
        <p:nvPicPr>
          <p:cNvPr id="35" name="Picture 34" descr="A red and black logo&#10;&#10;Description automatically generated">
            <a:extLst>
              <a:ext uri="{FF2B5EF4-FFF2-40B4-BE49-F238E27FC236}">
                <a16:creationId xmlns:a16="http://schemas.microsoft.com/office/drawing/2014/main" id="{D56F510D-CF09-42D8-B739-922AD567A8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44" y="578872"/>
            <a:ext cx="1200149" cy="890587"/>
          </a:xfrm>
          <a:prstGeom prst="rect">
            <a:avLst/>
          </a:prstGeom>
        </p:spPr>
      </p:pic>
      <p:pic>
        <p:nvPicPr>
          <p:cNvPr id="3" name="Picture 2" descr="A white fan on a black background&#10;&#10;Description automatically generated">
            <a:extLst>
              <a:ext uri="{FF2B5EF4-FFF2-40B4-BE49-F238E27FC236}">
                <a16:creationId xmlns:a16="http://schemas.microsoft.com/office/drawing/2014/main" id="{732852AF-B752-487F-A66F-E1C8764AE2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341" y="728779"/>
            <a:ext cx="1120239" cy="2849809"/>
          </a:xfrm>
          <a:prstGeom prst="rect">
            <a:avLst/>
          </a:prstGeom>
        </p:spPr>
      </p:pic>
      <p:pic>
        <p:nvPicPr>
          <p:cNvPr id="6" name="Picture 5" descr="A black and red fan&#10;&#10;Description automatically generated">
            <a:extLst>
              <a:ext uri="{FF2B5EF4-FFF2-40B4-BE49-F238E27FC236}">
                <a16:creationId xmlns:a16="http://schemas.microsoft.com/office/drawing/2014/main" id="{E4C9C706-F3A6-4462-9B7C-204468DF63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720" y="728779"/>
            <a:ext cx="1059363" cy="2809477"/>
          </a:xfrm>
          <a:prstGeom prst="rect">
            <a:avLst/>
          </a:prstGeom>
        </p:spPr>
      </p:pic>
      <p:pic>
        <p:nvPicPr>
          <p:cNvPr id="11" name="Picture 10" descr="A black fan on a black background&#10;&#10;Description automatically generated">
            <a:extLst>
              <a:ext uri="{FF2B5EF4-FFF2-40B4-BE49-F238E27FC236}">
                <a16:creationId xmlns:a16="http://schemas.microsoft.com/office/drawing/2014/main" id="{96247B07-7B2F-4183-BC86-F0889FBEDF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9677" y="3477123"/>
            <a:ext cx="1239191" cy="2929703"/>
          </a:xfrm>
          <a:prstGeom prst="rect">
            <a:avLst/>
          </a:prstGeom>
        </p:spPr>
      </p:pic>
      <p:pic>
        <p:nvPicPr>
          <p:cNvPr id="13" name="Picture 12" descr="A red and white fan&#10;&#10;Description automatically generated">
            <a:extLst>
              <a:ext uri="{FF2B5EF4-FFF2-40B4-BE49-F238E27FC236}">
                <a16:creationId xmlns:a16="http://schemas.microsoft.com/office/drawing/2014/main" id="{46A27D4A-4119-40A6-A4B7-3AC63E06398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7180" y="3477123"/>
            <a:ext cx="1334462" cy="30524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41999-244D-4527-B084-FB909D1B8E6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59</a:t>
            </a:fld>
            <a:endParaRPr lang="en-I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61AFB5-015C-4719-AF42-B825169B561B}"/>
              </a:ext>
            </a:extLst>
          </p:cNvPr>
          <p:cNvSpPr txBox="1"/>
          <p:nvPr/>
        </p:nvSpPr>
        <p:spPr>
          <a:xfrm>
            <a:off x="1381585" y="681789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4,750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2,236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810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4468A605-475D-483E-967D-4C29A88C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175" y="1014887"/>
            <a:ext cx="3207560" cy="183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C2DB699-9AAE-41F0-9E9E-D2AF867518BB}"/>
              </a:ext>
            </a:extLst>
          </p:cNvPr>
          <p:cNvSpPr txBox="1"/>
          <p:nvPr/>
        </p:nvSpPr>
        <p:spPr>
          <a:xfrm>
            <a:off x="5230523" y="3244334"/>
            <a:ext cx="2499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MATT WHITE</a:t>
            </a:r>
          </a:p>
          <a:p>
            <a:r>
              <a:rPr lang="en-IN" dirty="0"/>
              <a:t>  14143MWH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5572FB67-2CDB-490B-81B0-9EBDBEBB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986" y="970535"/>
            <a:ext cx="2649462" cy="174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65F5A225-1AD7-462C-8196-49D86644C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6994"/>
              </p:ext>
            </p:extLst>
          </p:nvPr>
        </p:nvGraphicFramePr>
        <p:xfrm>
          <a:off x="6096000" y="5007994"/>
          <a:ext cx="5967596" cy="1174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10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07173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54931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93130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93130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93130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46243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2820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370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31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7.1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FE5204C6-A508-44E9-8965-220B5EE60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312507"/>
              </p:ext>
            </p:extLst>
          </p:nvPr>
        </p:nvGraphicFramePr>
        <p:xfrm>
          <a:off x="5573895" y="659162"/>
          <a:ext cx="2083777" cy="793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330BE56F-AB52-426C-B2D8-DBA67B490BDB}"/>
              </a:ext>
            </a:extLst>
          </p:cNvPr>
          <p:cNvSpPr txBox="1"/>
          <p:nvPr/>
        </p:nvSpPr>
        <p:spPr>
          <a:xfrm>
            <a:off x="-115611" y="2180692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/>
              <a:t>    BEE Label on Motor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F70BB6-CFFF-4194-AB28-6B2ED0F2E12A}"/>
              </a:ext>
            </a:extLst>
          </p:cNvPr>
          <p:cNvSpPr txBox="1"/>
          <p:nvPr/>
        </p:nvSpPr>
        <p:spPr>
          <a:xfrm>
            <a:off x="2183252" y="3284989"/>
            <a:ext cx="2640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/>
              <a:t>MOCHA</a:t>
            </a:r>
          </a:p>
          <a:p>
            <a:r>
              <a:rPr lang="en-IN"/>
              <a:t>  14143MCH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BB7A851-D299-40A2-9497-543A15EAC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07256"/>
              </p:ext>
            </p:extLst>
          </p:nvPr>
        </p:nvGraphicFramePr>
        <p:xfrm>
          <a:off x="7333093" y="528644"/>
          <a:ext cx="4730504" cy="3350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0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6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colors with Matt Finish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316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Five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5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BEE 5-star rating with 50% Energy saving</a:t>
                      </a: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3778685079"/>
                  </a:ext>
                </a:extLst>
              </a:tr>
              <a:tr h="4944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 speed + Turbo speed control with 2-4-6-8-10 hrs. Auto OFF Function through remote 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798193795"/>
                  </a:ext>
                </a:extLst>
              </a:tr>
              <a:tr h="4944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Remote Control Operation For LED, Fan ON/Off &amp; Speed Control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359460897"/>
                  </a:ext>
                </a:extLst>
              </a:tr>
              <a:tr h="49446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 RPM even at low voltage 130 V with super efficient less noise motor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2819915402"/>
                  </a:ext>
                </a:extLst>
              </a:tr>
            </a:tbl>
          </a:graphicData>
        </a:graphic>
      </p:graphicFrame>
      <p:pic>
        <p:nvPicPr>
          <p:cNvPr id="48" name="Picture 47" descr="Table&#10;&#10;Description automatically generated with low confidence">
            <a:extLst>
              <a:ext uri="{FF2B5EF4-FFF2-40B4-BE49-F238E27FC236}">
                <a16:creationId xmlns:a16="http://schemas.microsoft.com/office/drawing/2014/main" id="{CC80DBAB-0F34-4F5F-9DA0-3A5373958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4735" y="3983521"/>
            <a:ext cx="4737060" cy="864430"/>
          </a:xfrm>
          <a:prstGeom prst="rect">
            <a:avLst/>
          </a:prstGeom>
        </p:spPr>
      </p:pic>
      <p:pic>
        <p:nvPicPr>
          <p:cNvPr id="49" name="Picture 48" descr="A picture containing text, flash memory&#10;&#10;Description automatically generated">
            <a:extLst>
              <a:ext uri="{FF2B5EF4-FFF2-40B4-BE49-F238E27FC236}">
                <a16:creationId xmlns:a16="http://schemas.microsoft.com/office/drawing/2014/main" id="{D9B4B13A-7FE8-4E2F-B153-47ED84A3B7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6927" y="5236696"/>
            <a:ext cx="2777827" cy="107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 descr="A red and black sign with white text&#10;&#10;Description automatically generated">
            <a:extLst>
              <a:ext uri="{FF2B5EF4-FFF2-40B4-BE49-F238E27FC236}">
                <a16:creationId xmlns:a16="http://schemas.microsoft.com/office/drawing/2014/main" id="{BF204793-2F99-4BEF-9622-213DED14C3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51" y="4154930"/>
            <a:ext cx="1727317" cy="634578"/>
          </a:xfrm>
          <a:prstGeom prst="rect">
            <a:avLst/>
          </a:prstGeom>
        </p:spPr>
      </p:pic>
      <p:pic>
        <p:nvPicPr>
          <p:cNvPr id="53" name="Picture 52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6F4EFED5-D966-475E-A5F3-0FD11938C7C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67" y="3733846"/>
            <a:ext cx="689810" cy="670647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6BF6328F-B659-49F3-AC53-4D48229B2BE4}"/>
              </a:ext>
            </a:extLst>
          </p:cNvPr>
          <p:cNvGrpSpPr/>
          <p:nvPr/>
        </p:nvGrpSpPr>
        <p:grpSpPr>
          <a:xfrm>
            <a:off x="0" y="35391"/>
            <a:ext cx="2511972" cy="564186"/>
            <a:chOff x="1296" y="0"/>
            <a:chExt cx="1579412" cy="564186"/>
          </a:xfrm>
        </p:grpSpPr>
        <p:sp>
          <p:nvSpPr>
            <p:cNvPr id="56" name="Arrow: Chevron 55">
              <a:extLst>
                <a:ext uri="{FF2B5EF4-FFF2-40B4-BE49-F238E27FC236}">
                  <a16:creationId xmlns:a16="http://schemas.microsoft.com/office/drawing/2014/main" id="{AA0A098F-2238-49FD-B26B-A9E4027EAC91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7" name="Arrow: Chevron 4">
              <a:extLst>
                <a:ext uri="{FF2B5EF4-FFF2-40B4-BE49-F238E27FC236}">
                  <a16:creationId xmlns:a16="http://schemas.microsoft.com/office/drawing/2014/main" id="{64F267C0-50CB-4757-90AD-ECA43ADD2853}"/>
                </a:ext>
              </a:extLst>
            </p:cNvPr>
            <p:cNvSpPr txBox="1"/>
            <p:nvPr/>
          </p:nvSpPr>
          <p:spPr>
            <a:xfrm>
              <a:off x="203836" y="113757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200" kern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ECOBREEZ URBAN 3B</a:t>
              </a:r>
              <a:endParaRPr lang="en-US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C07285-D131-4463-8BBE-9B1EC94ECCAC}"/>
              </a:ext>
            </a:extLst>
          </p:cNvPr>
          <p:cNvGrpSpPr/>
          <p:nvPr/>
        </p:nvGrpSpPr>
        <p:grpSpPr>
          <a:xfrm>
            <a:off x="2329666" y="34169"/>
            <a:ext cx="1905318" cy="392729"/>
            <a:chOff x="1422767" y="0"/>
            <a:chExt cx="1579412" cy="371197"/>
          </a:xfrm>
        </p:grpSpPr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E20298E7-E6D7-4F54-8A67-60C4B2E7BF25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0" name="Arrow: Chevron 6">
              <a:extLst>
                <a:ext uri="{FF2B5EF4-FFF2-40B4-BE49-F238E27FC236}">
                  <a16:creationId xmlns:a16="http://schemas.microsoft.com/office/drawing/2014/main" id="{82AA0CB2-8DF0-4AB6-9C66-176CAD941481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Super Premium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0F68E78-B430-4F5F-B287-319CA3F2BEAC}"/>
              </a:ext>
            </a:extLst>
          </p:cNvPr>
          <p:cNvGrpSpPr/>
          <p:nvPr/>
        </p:nvGrpSpPr>
        <p:grpSpPr>
          <a:xfrm>
            <a:off x="4051932" y="35754"/>
            <a:ext cx="1579412" cy="380122"/>
            <a:chOff x="2844238" y="-8925"/>
            <a:chExt cx="1579412" cy="380122"/>
          </a:xfrm>
        </p:grpSpPr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8D30F928-3A36-49D6-BEE7-DC0FD76C0889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3" name="Arrow: Chevron 8">
              <a:extLst>
                <a:ext uri="{FF2B5EF4-FFF2-40B4-BE49-F238E27FC236}">
                  <a16:creationId xmlns:a16="http://schemas.microsoft.com/office/drawing/2014/main" id="{AE7ED46F-00EE-49D8-9E9B-458E5A4BEB03}"/>
                </a:ext>
              </a:extLst>
            </p:cNvPr>
            <p:cNvSpPr txBox="1"/>
            <p:nvPr/>
          </p:nvSpPr>
          <p:spPr>
            <a:xfrm>
              <a:off x="3059165" y="-8925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5 Star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474C8-4950-4413-A4D7-09D97F1D6A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6</a:t>
            </a:fld>
            <a:endParaRPr lang="en-IN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E5CBEC-9D3B-40D4-BAFB-D498F0D58C3C}"/>
              </a:ext>
            </a:extLst>
          </p:cNvPr>
          <p:cNvGrpSpPr/>
          <p:nvPr/>
        </p:nvGrpSpPr>
        <p:grpSpPr>
          <a:xfrm>
            <a:off x="1165451" y="5000803"/>
            <a:ext cx="1346521" cy="1305318"/>
            <a:chOff x="1468869" y="4300190"/>
            <a:chExt cx="1346521" cy="1305318"/>
          </a:xfrm>
        </p:grpSpPr>
        <p:pic>
          <p:nvPicPr>
            <p:cNvPr id="39" name="Picture 38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404FBFE2-510B-4D3E-8AB3-A3AC445EE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40" name="TextBox 5">
              <a:extLst>
                <a:ext uri="{FF2B5EF4-FFF2-40B4-BE49-F238E27FC236}">
                  <a16:creationId xmlns:a16="http://schemas.microsoft.com/office/drawing/2014/main" id="{8D786A3B-277A-4991-8B56-358E2A6CE5CA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C4AB82E-291B-490B-8E1E-409F82E310F3}"/>
              </a:ext>
            </a:extLst>
          </p:cNvPr>
          <p:cNvGrpSpPr/>
          <p:nvPr/>
        </p:nvGrpSpPr>
        <p:grpSpPr>
          <a:xfrm>
            <a:off x="3842220" y="2816037"/>
            <a:ext cx="1042079" cy="1584795"/>
            <a:chOff x="843927" y="4848078"/>
            <a:chExt cx="1042079" cy="158479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64353DB-228B-42D8-AAE0-E102CA467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22" b="95756" l="9664" r="89916">
                          <a14:foregroundMark x1="41176" y1="8753" x2="47899" y2="8223"/>
                          <a14:foregroundMark x1="43697" y1="5040" x2="49580" y2="4907"/>
                          <a14:foregroundMark x1="47899" y1="11804" x2="59244" y2="11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869">
              <a:off x="1406225" y="4848078"/>
              <a:ext cx="437439" cy="13858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2A590A-4E45-4C62-8F86-78557EF90549}"/>
                </a:ext>
              </a:extLst>
            </p:cNvPr>
            <p:cNvSpPr txBox="1"/>
            <p:nvPr/>
          </p:nvSpPr>
          <p:spPr>
            <a:xfrm rot="158403">
              <a:off x="843927" y="6125096"/>
              <a:ext cx="10420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>
                  <a:latin typeface="Calibri"/>
                </a:rPr>
                <a:t>IR</a:t>
              </a:r>
              <a:r>
                <a:rPr kumimoji="0" lang="en-IN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Remote</a:t>
              </a:r>
              <a:endParaRPr lang="en-IN" sz="140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0C30439-007D-4117-A594-4EE4AB975328}"/>
              </a:ext>
            </a:extLst>
          </p:cNvPr>
          <p:cNvSpPr txBox="1"/>
          <p:nvPr/>
        </p:nvSpPr>
        <p:spPr>
          <a:xfrm>
            <a:off x="108464" y="6397463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pic>
        <p:nvPicPr>
          <p:cNvPr id="4" name="Picture 3" descr="A label with text and images&#10;&#10;Description automatically generated">
            <a:extLst>
              <a:ext uri="{FF2B5EF4-FFF2-40B4-BE49-F238E27FC236}">
                <a16:creationId xmlns:a16="http://schemas.microsoft.com/office/drawing/2014/main" id="{66D2E094-6EF8-4CA0-BD26-96E1A9FADB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3" y="4592687"/>
            <a:ext cx="905131" cy="1464307"/>
          </a:xfrm>
          <a:prstGeom prst="rect">
            <a:avLst/>
          </a:prstGeom>
        </p:spPr>
      </p:pic>
      <p:pic>
        <p:nvPicPr>
          <p:cNvPr id="7" name="Picture 6" descr="A label with text and stars&#10;&#10;Description automatically generated">
            <a:extLst>
              <a:ext uri="{FF2B5EF4-FFF2-40B4-BE49-F238E27FC236}">
                <a16:creationId xmlns:a16="http://schemas.microsoft.com/office/drawing/2014/main" id="{FCBC74D4-CDFD-41A4-A9BB-8FD69DF6DD6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8" y="913190"/>
            <a:ext cx="885223" cy="12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:a16="http://schemas.microsoft.com/office/drawing/2014/main" id="{DEA3CDE8-4595-404B-8A7D-87291B65B1B8}"/>
              </a:ext>
            </a:extLst>
          </p:cNvPr>
          <p:cNvSpPr/>
          <p:nvPr/>
        </p:nvSpPr>
        <p:spPr>
          <a:xfrm>
            <a:off x="2" y="35391"/>
            <a:ext cx="1069674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58323-D5BF-44DB-8F15-A23EE7852B15}"/>
              </a:ext>
            </a:extLst>
          </p:cNvPr>
          <p:cNvGrpSpPr/>
          <p:nvPr/>
        </p:nvGrpSpPr>
        <p:grpSpPr>
          <a:xfrm>
            <a:off x="243729" y="35391"/>
            <a:ext cx="2982550" cy="371197"/>
            <a:chOff x="567859" y="0"/>
            <a:chExt cx="2785570" cy="371197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2123091-E93B-42A2-A324-C30E4DB2E23E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Arrow: Chevron 6">
              <a:extLst>
                <a:ext uri="{FF2B5EF4-FFF2-40B4-BE49-F238E27FC236}">
                  <a16:creationId xmlns:a16="http://schemas.microsoft.com/office/drawing/2014/main" id="{6FBA7C6C-43A8-43A8-AACF-16AB8D351E8B}"/>
                </a:ext>
              </a:extLst>
            </p:cNvPr>
            <p:cNvSpPr txBox="1"/>
            <p:nvPr/>
          </p:nvSpPr>
          <p:spPr>
            <a:xfrm>
              <a:off x="1449364" y="0"/>
              <a:ext cx="190406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TPW-HS</a:t>
              </a:r>
              <a:endParaRPr lang="en-IN" sz="1200"/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34ED9242-A4DF-4F21-8F5C-9241933DBAD6}"/>
                </a:ext>
              </a:extLst>
            </p:cNvPr>
            <p:cNvSpPr txBox="1"/>
            <p:nvPr/>
          </p:nvSpPr>
          <p:spPr>
            <a:xfrm>
              <a:off x="567859" y="0"/>
              <a:ext cx="887198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/>
                <a:t>Anmol HS</a:t>
              </a:r>
              <a:endParaRPr lang="en-IN" sz="1200" dirty="0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678009"/>
              </p:ext>
            </p:extLst>
          </p:nvPr>
        </p:nvGraphicFramePr>
        <p:xfrm>
          <a:off x="7247627" y="3890217"/>
          <a:ext cx="469290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743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768446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00882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36918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36918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610030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3377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</a:p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(with Bearing)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 in 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8126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 (with Bush)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2100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</a:t>
                      </a:r>
                      <a:endParaRPr lang="en-IN" sz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091496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9484274" y="5531875"/>
            <a:ext cx="1372686" cy="1240750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EAD51A0-FB80-4259-8770-869711535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79943"/>
              </p:ext>
            </p:extLst>
          </p:nvPr>
        </p:nvGraphicFramePr>
        <p:xfrm>
          <a:off x="7242000" y="545375"/>
          <a:ext cx="4685921" cy="327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0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0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color combination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423887"/>
                  </a:ext>
                </a:extLst>
              </a:tr>
              <a:tr h="27430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Dynamically balanced blade for vibration free rotation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0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Ability to withstand a wide range of voltages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0561184"/>
                  </a:ext>
                </a:extLst>
              </a:tr>
              <a:tr h="27430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High speed fan for wider air spread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322655"/>
                  </a:ext>
                </a:extLst>
              </a:tr>
              <a:tr h="27430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Finger proof powder coated guards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67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48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48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 i="0" u="none" strike="noStrike" kern="1200" baseline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Pull cord control for speed and oscillation with unique designed identification grip “O” &amp; “S”</a:t>
                      </a:r>
                      <a:endParaRPr lang="en-US" sz="1200" b="1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48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Aluminum body heavy duty motor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1065715"/>
                  </a:ext>
                </a:extLst>
              </a:tr>
              <a:tr h="28548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7588442"/>
                  </a:ext>
                </a:extLst>
              </a:tr>
            </a:tbl>
          </a:graphicData>
        </a:graphic>
      </p:graphicFrame>
      <p:pic>
        <p:nvPicPr>
          <p:cNvPr id="21" name="Picture 20" descr="A red and black logo&#10;&#10;Description automatically generated">
            <a:extLst>
              <a:ext uri="{FF2B5EF4-FFF2-40B4-BE49-F238E27FC236}">
                <a16:creationId xmlns:a16="http://schemas.microsoft.com/office/drawing/2014/main" id="{5321C962-9091-47F4-90E4-870984E48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164" y="5979290"/>
            <a:ext cx="1016668" cy="755441"/>
          </a:xfrm>
          <a:prstGeom prst="rect">
            <a:avLst/>
          </a:prstGeom>
        </p:spPr>
      </p:pic>
      <p:pic>
        <p:nvPicPr>
          <p:cNvPr id="16" name="Picture 15" descr="A blue stamp with white text&#10;&#10;Description automatically generated">
            <a:extLst>
              <a:ext uri="{FF2B5EF4-FFF2-40B4-BE49-F238E27FC236}">
                <a16:creationId xmlns:a16="http://schemas.microsoft.com/office/drawing/2014/main" id="{0B9CB5C6-E595-4A51-BCA2-656B002AE1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BFED3E3-EE00-488B-B05F-AB9FBFBDF0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D4C5E8-91B1-40F8-A473-EBDE62886DBE}"/>
              </a:ext>
            </a:extLst>
          </p:cNvPr>
          <p:cNvSpPr txBox="1"/>
          <p:nvPr/>
        </p:nvSpPr>
        <p:spPr>
          <a:xfrm>
            <a:off x="391910" y="3132327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Red-Black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730E06-BBA5-497C-BD68-8AB63E38D681}"/>
              </a:ext>
            </a:extLst>
          </p:cNvPr>
          <p:cNvGrpSpPr/>
          <p:nvPr/>
        </p:nvGrpSpPr>
        <p:grpSpPr>
          <a:xfrm>
            <a:off x="2169869" y="35391"/>
            <a:ext cx="1388337" cy="371197"/>
            <a:chOff x="1202290" y="0"/>
            <a:chExt cx="1296647" cy="371197"/>
          </a:xfrm>
        </p:grpSpPr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D5E62F9E-4F5C-4799-84CE-FB03F991F3D0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9" name="Arrow: Chevron 6">
              <a:extLst>
                <a:ext uri="{FF2B5EF4-FFF2-40B4-BE49-F238E27FC236}">
                  <a16:creationId xmlns:a16="http://schemas.microsoft.com/office/drawing/2014/main" id="{551D8153-FA86-4419-AB8E-8676CCF8DCE0}"/>
                </a:ext>
              </a:extLst>
            </p:cNvPr>
            <p:cNvSpPr txBox="1"/>
            <p:nvPr/>
          </p:nvSpPr>
          <p:spPr>
            <a:xfrm>
              <a:off x="1541460" y="0"/>
              <a:ext cx="771600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Wall Fan</a:t>
              </a:r>
              <a:endParaRPr lang="en-IN" sz="1200"/>
            </a:p>
          </p:txBody>
        </p:sp>
      </p:grpSp>
      <p:pic>
        <p:nvPicPr>
          <p:cNvPr id="3" name="Picture 2" descr="A red and black fan&#10;&#10;Description automatically generated">
            <a:extLst>
              <a:ext uri="{FF2B5EF4-FFF2-40B4-BE49-F238E27FC236}">
                <a16:creationId xmlns:a16="http://schemas.microsoft.com/office/drawing/2014/main" id="{FCE60123-56A4-4883-830D-B1BE200D83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7" y="832885"/>
            <a:ext cx="1639152" cy="2261566"/>
          </a:xfrm>
          <a:prstGeom prst="rect">
            <a:avLst/>
          </a:prstGeom>
        </p:spPr>
      </p:pic>
      <p:pic>
        <p:nvPicPr>
          <p:cNvPr id="10" name="Picture 9" descr="A white fan with a white background&#10;&#10;Description automatically generated">
            <a:extLst>
              <a:ext uri="{FF2B5EF4-FFF2-40B4-BE49-F238E27FC236}">
                <a16:creationId xmlns:a16="http://schemas.microsoft.com/office/drawing/2014/main" id="{369BDD97-8983-43B3-8A27-46B0A055F4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081" y="832885"/>
            <a:ext cx="1742125" cy="226156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F46B66-2DF1-4193-8ED0-C634FE423489}"/>
              </a:ext>
            </a:extLst>
          </p:cNvPr>
          <p:cNvSpPr txBox="1"/>
          <p:nvPr/>
        </p:nvSpPr>
        <p:spPr>
          <a:xfrm>
            <a:off x="2104871" y="3094451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pic>
        <p:nvPicPr>
          <p:cNvPr id="12" name="Picture 11" descr="A red and white fan&#10;&#10;Description automatically generated">
            <a:extLst>
              <a:ext uri="{FF2B5EF4-FFF2-40B4-BE49-F238E27FC236}">
                <a16:creationId xmlns:a16="http://schemas.microsoft.com/office/drawing/2014/main" id="{4D5F6ABC-6AFA-467B-9955-01CDEA99A8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8207" y="836333"/>
            <a:ext cx="1558288" cy="2258118"/>
          </a:xfrm>
          <a:prstGeom prst="rect">
            <a:avLst/>
          </a:prstGeom>
        </p:spPr>
      </p:pic>
      <p:pic>
        <p:nvPicPr>
          <p:cNvPr id="15" name="Picture 14" descr="A black fan with a white background&#10;&#10;Description automatically generated">
            <a:extLst>
              <a:ext uri="{FF2B5EF4-FFF2-40B4-BE49-F238E27FC236}">
                <a16:creationId xmlns:a16="http://schemas.microsoft.com/office/drawing/2014/main" id="{CE60D294-2E00-418E-BD31-8D8DFB0ED7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6079" y="832885"/>
            <a:ext cx="1648480" cy="229944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E0B1941-E47B-46F2-B278-A7FFEF917F98}"/>
              </a:ext>
            </a:extLst>
          </p:cNvPr>
          <p:cNvSpPr txBox="1"/>
          <p:nvPr/>
        </p:nvSpPr>
        <p:spPr>
          <a:xfrm>
            <a:off x="3842743" y="3132327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Red-White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A9D01E-81A0-4D2D-99D0-AF75C1107697}"/>
              </a:ext>
            </a:extLst>
          </p:cNvPr>
          <p:cNvSpPr txBox="1"/>
          <p:nvPr/>
        </p:nvSpPr>
        <p:spPr>
          <a:xfrm>
            <a:off x="5580615" y="3133370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13ADC-7BA7-37DD-6030-4202E465D989}"/>
              </a:ext>
            </a:extLst>
          </p:cNvPr>
          <p:cNvSpPr txBox="1"/>
          <p:nvPr/>
        </p:nvSpPr>
        <p:spPr>
          <a:xfrm>
            <a:off x="100057" y="6202169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4FBE5-CA80-22AD-EA23-9E7B2284F9BE}"/>
              </a:ext>
            </a:extLst>
          </p:cNvPr>
          <p:cNvSpPr txBox="1"/>
          <p:nvPr/>
        </p:nvSpPr>
        <p:spPr>
          <a:xfrm>
            <a:off x="1890095" y="6247455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18A2AD-4EC6-FC8F-55C2-C5E329B8BD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150" y="4209068"/>
            <a:ext cx="1191372" cy="1999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A9AE42-BE38-7ED0-DA23-CC9B6D0A9B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02" y="4163782"/>
            <a:ext cx="1164543" cy="19992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8C6F53-2301-CA98-D4BE-FEFAAB6C4C66}"/>
              </a:ext>
            </a:extLst>
          </p:cNvPr>
          <p:cNvSpPr txBox="1"/>
          <p:nvPr/>
        </p:nvSpPr>
        <p:spPr>
          <a:xfrm>
            <a:off x="3849401" y="6247455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Red-White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8D253-A078-6DC9-0ED5-178F4F02B3FE}"/>
              </a:ext>
            </a:extLst>
          </p:cNvPr>
          <p:cNvSpPr txBox="1"/>
          <p:nvPr/>
        </p:nvSpPr>
        <p:spPr>
          <a:xfrm>
            <a:off x="5649607" y="6247455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1F15D12-F684-E262-2CC1-ACF615B224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643" y="4187932"/>
            <a:ext cx="1164543" cy="2023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F64AC2-E684-0F20-7EA6-6B1CBFAC76D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2"/>
          <a:stretch/>
        </p:blipFill>
        <p:spPr>
          <a:xfrm>
            <a:off x="5679991" y="4098458"/>
            <a:ext cx="1134159" cy="215953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AF9C67-50A6-29C9-B546-F62CFE0665F9}"/>
              </a:ext>
            </a:extLst>
          </p:cNvPr>
          <p:cNvCxnSpPr/>
          <p:nvPr/>
        </p:nvCxnSpPr>
        <p:spPr>
          <a:xfrm>
            <a:off x="0" y="3834940"/>
            <a:ext cx="72290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73C2EC9-A9E8-0D22-58C1-CF9600310F6F}"/>
              </a:ext>
            </a:extLst>
          </p:cNvPr>
          <p:cNvSpPr txBox="1"/>
          <p:nvPr/>
        </p:nvSpPr>
        <p:spPr>
          <a:xfrm>
            <a:off x="-190362" y="3886783"/>
            <a:ext cx="11645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prstClr val="black"/>
                </a:solidFill>
                <a:latin typeface="Calibri"/>
              </a:rPr>
              <a:t>3</a:t>
            </a:r>
            <a:r>
              <a:rPr lang="en-IN" sz="1200" b="1">
                <a:solidFill>
                  <a:prstClr val="black"/>
                </a:solidFill>
                <a:latin typeface="Calibri"/>
              </a:rPr>
              <a:t>00mm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F7AD6D-A882-98B1-D9F5-9B5A28FC871B}"/>
              </a:ext>
            </a:extLst>
          </p:cNvPr>
          <p:cNvSpPr txBox="1"/>
          <p:nvPr/>
        </p:nvSpPr>
        <p:spPr>
          <a:xfrm>
            <a:off x="-254462" y="532098"/>
            <a:ext cx="1057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prstClr val="black"/>
                </a:solidFill>
                <a:latin typeface="Calibri"/>
              </a:rPr>
              <a:t>4</a:t>
            </a:r>
            <a:r>
              <a:rPr lang="en-IN" sz="1200" b="1">
                <a:solidFill>
                  <a:prstClr val="black"/>
                </a:solidFill>
                <a:latin typeface="Calibri"/>
              </a:rPr>
              <a:t>00mm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2F0507F1-F3CD-40B3-9434-F2091A2C75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6960" y="6109765"/>
            <a:ext cx="745162" cy="536990"/>
          </a:xfrm>
          <a:prstGeom prst="rect">
            <a:avLst/>
          </a:prstGeom>
        </p:spPr>
      </p:pic>
      <p:pic>
        <p:nvPicPr>
          <p:cNvPr id="43" name="Picture 42" descr="A red and black logo&#10;&#10;Description automatically generated">
            <a:extLst>
              <a:ext uri="{FF2B5EF4-FFF2-40B4-BE49-F238E27FC236}">
                <a16:creationId xmlns:a16="http://schemas.microsoft.com/office/drawing/2014/main" id="{6EFB2DE0-5620-460A-93D4-BBE04A2CF3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248" y="2905177"/>
            <a:ext cx="1062763" cy="7886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6D4032-80EB-4493-851B-4835B329ACD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60</a:t>
            </a:fld>
            <a:endParaRPr lang="en-I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2C4CFB-4623-4C0F-B081-12037FD0C3F4}"/>
              </a:ext>
            </a:extLst>
          </p:cNvPr>
          <p:cNvSpPr txBox="1"/>
          <p:nvPr/>
        </p:nvSpPr>
        <p:spPr>
          <a:xfrm>
            <a:off x="1771389" y="565924"/>
            <a:ext cx="350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4,015   |    DLP: INR 1,931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04E74A-EA44-4BEC-A413-D2059AD94347}"/>
              </a:ext>
            </a:extLst>
          </p:cNvPr>
          <p:cNvSpPr txBox="1"/>
          <p:nvPr/>
        </p:nvSpPr>
        <p:spPr>
          <a:xfrm>
            <a:off x="1771388" y="3871393"/>
            <a:ext cx="350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3,550   |    DLP: INR 1,771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8577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50691"/>
              </p:ext>
            </p:extLst>
          </p:nvPr>
        </p:nvGraphicFramePr>
        <p:xfrm>
          <a:off x="6095999" y="4233920"/>
          <a:ext cx="5923570" cy="956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878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99336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3712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8261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82614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530215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2594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0201720" y="5322904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EAD51A0-FB80-4259-8770-869711535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610922"/>
              </p:ext>
            </p:extLst>
          </p:nvPr>
        </p:nvGraphicFramePr>
        <p:xfrm>
          <a:off x="6096000" y="550435"/>
          <a:ext cx="5923569" cy="3557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998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1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Aerodynamically</a:t>
                      </a:r>
                      <a:r>
                        <a:rPr lang="en-US" sz="1200" b="0" baseline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balanced PP Blades for low noise operation</a:t>
                      </a:r>
                      <a:endParaRPr kumimoji="1"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91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Finger proof powder coated guards</a:t>
                      </a:r>
                      <a:endParaRPr kumimoji="1"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61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79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79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Aluminum body heavy duty motor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9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665435"/>
                  </a:ext>
                </a:extLst>
              </a:tr>
              <a:tr h="37979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Fully adjustable height for pedestal Fan 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693660"/>
                  </a:ext>
                </a:extLst>
              </a:tr>
              <a:tr h="53633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Pull cord control for speed and oscillation with unique designed identification grip “O” &amp; “S” for wall fan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347761"/>
                  </a:ext>
                </a:extLst>
              </a:tr>
            </a:tbl>
          </a:graphicData>
        </a:graphic>
      </p:graphicFrame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1C536E08-3BD9-42BD-8457-59A8182E971C}"/>
              </a:ext>
            </a:extLst>
          </p:cNvPr>
          <p:cNvSpPr/>
          <p:nvPr/>
        </p:nvSpPr>
        <p:spPr>
          <a:xfrm>
            <a:off x="2" y="35391"/>
            <a:ext cx="1069674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87B67B-1716-488E-85EE-FE759314888E}"/>
              </a:ext>
            </a:extLst>
          </p:cNvPr>
          <p:cNvGrpSpPr/>
          <p:nvPr/>
        </p:nvGrpSpPr>
        <p:grpSpPr>
          <a:xfrm>
            <a:off x="267421" y="35391"/>
            <a:ext cx="3059304" cy="371197"/>
            <a:chOff x="595293" y="0"/>
            <a:chExt cx="2758136" cy="371197"/>
          </a:xfrm>
        </p:grpSpPr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66EEA029-DC86-4BC1-BE6B-3CB2DE64E4B8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8" name="Arrow: Chevron 6">
              <a:extLst>
                <a:ext uri="{FF2B5EF4-FFF2-40B4-BE49-F238E27FC236}">
                  <a16:creationId xmlns:a16="http://schemas.microsoft.com/office/drawing/2014/main" id="{6EE31110-B887-4C2D-B6D1-3ECEC44CE7E3}"/>
                </a:ext>
              </a:extLst>
            </p:cNvPr>
            <p:cNvSpPr txBox="1"/>
            <p:nvPr/>
          </p:nvSpPr>
          <p:spPr>
            <a:xfrm>
              <a:off x="1449364" y="0"/>
              <a:ext cx="190406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       TPW</a:t>
              </a:r>
              <a:endParaRPr lang="en-IN" sz="1200"/>
            </a:p>
          </p:txBody>
        </p:sp>
        <p:sp>
          <p:nvSpPr>
            <p:cNvPr id="29" name="Arrow: Chevron 6">
              <a:extLst>
                <a:ext uri="{FF2B5EF4-FFF2-40B4-BE49-F238E27FC236}">
                  <a16:creationId xmlns:a16="http://schemas.microsoft.com/office/drawing/2014/main" id="{8214DFDB-A9BC-4478-9E69-3A473C2F2824}"/>
                </a:ext>
              </a:extLst>
            </p:cNvPr>
            <p:cNvSpPr txBox="1"/>
            <p:nvPr/>
          </p:nvSpPr>
          <p:spPr>
            <a:xfrm>
              <a:off x="595293" y="0"/>
              <a:ext cx="887198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     XL</a:t>
              </a:r>
              <a:endParaRPr lang="en-IN" sz="1200"/>
            </a:p>
          </p:txBody>
        </p:sp>
      </p:grpSp>
      <p:pic>
        <p:nvPicPr>
          <p:cNvPr id="15" name="Picture 14" descr="A blue stamp with white text&#10;&#10;Description automatically generated">
            <a:extLst>
              <a:ext uri="{FF2B5EF4-FFF2-40B4-BE49-F238E27FC236}">
                <a16:creationId xmlns:a16="http://schemas.microsoft.com/office/drawing/2014/main" id="{EF28A060-51FA-40FA-8FEF-EA6E22E762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6D3C378-A494-4575-8394-410E0EC098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5099185-5687-4724-B813-C02F52FD0C11}"/>
              </a:ext>
            </a:extLst>
          </p:cNvPr>
          <p:cNvGrpSpPr/>
          <p:nvPr/>
        </p:nvGrpSpPr>
        <p:grpSpPr>
          <a:xfrm>
            <a:off x="2230253" y="35391"/>
            <a:ext cx="1388337" cy="371462"/>
            <a:chOff x="1202290" y="0"/>
            <a:chExt cx="1296647" cy="371462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AAECC036-2240-4D0B-BA58-7D1E4D60BB65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59C20C05-E8E6-4349-AD62-04AE4CD24884}"/>
                </a:ext>
              </a:extLst>
            </p:cNvPr>
            <p:cNvSpPr txBox="1"/>
            <p:nvPr/>
          </p:nvSpPr>
          <p:spPr>
            <a:xfrm>
              <a:off x="1393451" y="265"/>
              <a:ext cx="995959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Normal Speed</a:t>
              </a:r>
              <a:endParaRPr lang="en-IN" sz="120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8F64E46-89B8-D6DD-A0BE-866843408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68" y="3651739"/>
            <a:ext cx="1691899" cy="24551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DACC6FF-F9F0-4DB1-B8B9-EA8C65863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95" y="708088"/>
            <a:ext cx="1867845" cy="24551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B5088E-5E33-4AF8-B2EC-DB9422E98281}"/>
              </a:ext>
            </a:extLst>
          </p:cNvPr>
          <p:cNvSpPr txBox="1"/>
          <p:nvPr/>
        </p:nvSpPr>
        <p:spPr>
          <a:xfrm>
            <a:off x="815423" y="6185030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4174E4-225C-4976-BD18-1D84C0A6B479}"/>
              </a:ext>
            </a:extLst>
          </p:cNvPr>
          <p:cNvSpPr txBox="1"/>
          <p:nvPr/>
        </p:nvSpPr>
        <p:spPr>
          <a:xfrm>
            <a:off x="4377825" y="3236297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Blue-White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5F9492-3013-C1D6-3DBA-CB21FFD7E469}"/>
              </a:ext>
            </a:extLst>
          </p:cNvPr>
          <p:cNvSpPr txBox="1"/>
          <p:nvPr/>
        </p:nvSpPr>
        <p:spPr>
          <a:xfrm>
            <a:off x="2481336" y="6185030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A5141-CEC5-DBF0-99B9-50E75A4BA9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608" y="3666680"/>
            <a:ext cx="923998" cy="2425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2A7E7-F8A9-4F12-14EE-B91F540C6A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889" y="759239"/>
            <a:ext cx="975437" cy="2352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C27DA1-F33A-4957-BCEF-EC848F237536}"/>
              </a:ext>
            </a:extLst>
          </p:cNvPr>
          <p:cNvSpPr txBox="1"/>
          <p:nvPr/>
        </p:nvSpPr>
        <p:spPr>
          <a:xfrm>
            <a:off x="2495250" y="3236297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Blue-White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5DCE9-900E-606E-253A-2DDF8190882E}"/>
              </a:ext>
            </a:extLst>
          </p:cNvPr>
          <p:cNvSpPr txBox="1"/>
          <p:nvPr/>
        </p:nvSpPr>
        <p:spPr>
          <a:xfrm>
            <a:off x="4377825" y="6185030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1549C-ED02-C449-C9BD-6E94A6248BDD}"/>
              </a:ext>
            </a:extLst>
          </p:cNvPr>
          <p:cNvSpPr txBox="1"/>
          <p:nvPr/>
        </p:nvSpPr>
        <p:spPr>
          <a:xfrm>
            <a:off x="737446" y="3236297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Blue-White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D34C9A-9677-2ED0-B2A5-8B44CDD5A2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70" y="3793587"/>
            <a:ext cx="1309253" cy="2171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CF6E0-051D-19F4-0105-D0EB8910B4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70" y="867286"/>
            <a:ext cx="1309253" cy="2136730"/>
          </a:xfrm>
          <a:prstGeom prst="rect">
            <a:avLst/>
          </a:prstGeom>
        </p:spPr>
      </p:pic>
      <p:pic>
        <p:nvPicPr>
          <p:cNvPr id="32" name="Picture 31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12EFF4C6-D338-40AF-902E-56F07A65F8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781" y="5798787"/>
            <a:ext cx="1071952" cy="7724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CB9D12-D4BB-48BC-8E6D-DE02D735D9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61</a:t>
            </a:fld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FE0FD-096C-44E4-8521-EE898DEB9E03}"/>
              </a:ext>
            </a:extLst>
          </p:cNvPr>
          <p:cNvSpPr txBox="1"/>
          <p:nvPr/>
        </p:nvSpPr>
        <p:spPr>
          <a:xfrm>
            <a:off x="5759668" y="5289468"/>
            <a:ext cx="2773106" cy="101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Table Fan DLP: INR 1,641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Wall Fan DLP: INR 1,761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Pedestal Fan DLP: INR 2,036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9143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C294A1B-94E0-4433-81AC-4984E187AEB6}"/>
              </a:ext>
            </a:extLst>
          </p:cNvPr>
          <p:cNvGrpSpPr/>
          <p:nvPr/>
        </p:nvGrpSpPr>
        <p:grpSpPr>
          <a:xfrm>
            <a:off x="45215" y="566662"/>
            <a:ext cx="6912633" cy="3374632"/>
            <a:chOff x="104517" y="634984"/>
            <a:chExt cx="6220083" cy="323283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2C190E-CD46-42D4-8A04-2EBE6BC1B290}"/>
                </a:ext>
              </a:extLst>
            </p:cNvPr>
            <p:cNvSpPr/>
            <p:nvPr/>
          </p:nvSpPr>
          <p:spPr>
            <a:xfrm>
              <a:off x="104517" y="634984"/>
              <a:ext cx="6220083" cy="32328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 descr="A couple of blue fans&#10;&#10;Description automatically generated">
              <a:extLst>
                <a:ext uri="{FF2B5EF4-FFF2-40B4-BE49-F238E27FC236}">
                  <a16:creationId xmlns:a16="http://schemas.microsoft.com/office/drawing/2014/main" id="{2C08EC88-A9D6-498B-A1F3-8208D39B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669" y="688956"/>
              <a:ext cx="2829458" cy="3076393"/>
            </a:xfrm>
            <a:prstGeom prst="rect">
              <a:avLst/>
            </a:prstGeom>
          </p:spPr>
        </p:pic>
        <p:pic>
          <p:nvPicPr>
            <p:cNvPr id="4" name="Picture 3" descr="A fan with blue and white blades&#10;&#10;Description automatically generated">
              <a:extLst>
                <a:ext uri="{FF2B5EF4-FFF2-40B4-BE49-F238E27FC236}">
                  <a16:creationId xmlns:a16="http://schemas.microsoft.com/office/drawing/2014/main" id="{7F84BDEB-D319-43CB-A3D4-B63E921E4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2437" y="1522479"/>
              <a:ext cx="3223885" cy="2242870"/>
            </a:xfrm>
            <a:prstGeom prst="rect">
              <a:avLst/>
            </a:prstGeom>
          </p:spPr>
        </p:pic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914117"/>
              </p:ext>
            </p:extLst>
          </p:nvPr>
        </p:nvGraphicFramePr>
        <p:xfrm>
          <a:off x="6446997" y="4403093"/>
          <a:ext cx="5745003" cy="824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044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63182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02849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4696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46964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33389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65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75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0505810" y="5455732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EAD51A0-FB80-4259-8770-869711535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34826"/>
              </p:ext>
            </p:extLst>
          </p:nvPr>
        </p:nvGraphicFramePr>
        <p:xfrm>
          <a:off x="7020910" y="566664"/>
          <a:ext cx="5073869" cy="3669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8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8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Aerodynamically</a:t>
                      </a:r>
                      <a:r>
                        <a:rPr lang="en-US" sz="1200" baseline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balanced 5 PP Blades for low noise operation</a:t>
                      </a:r>
                      <a:endParaRPr kumimoji="1"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88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Base design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6785725"/>
                  </a:ext>
                </a:extLst>
              </a:tr>
              <a:tr h="3688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Finger proof powder coated guards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18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90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90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Aluminum body heavy duty motor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90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protector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665435"/>
                  </a:ext>
                </a:extLst>
              </a:tr>
              <a:tr h="61480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Fully adjustable height for pedestal Fan &amp;  including dual purpose (heighted table fan option)</a:t>
                      </a:r>
                      <a:endParaRPr kumimoji="1" lang="en-US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3008006"/>
                  </a:ext>
                </a:extLst>
              </a:tr>
            </a:tbl>
          </a:graphicData>
        </a:graphic>
      </p:graphicFrame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1C536E08-3BD9-42BD-8457-59A8182E971C}"/>
              </a:ext>
            </a:extLst>
          </p:cNvPr>
          <p:cNvSpPr/>
          <p:nvPr/>
        </p:nvSpPr>
        <p:spPr>
          <a:xfrm>
            <a:off x="21927" y="34717"/>
            <a:ext cx="2180084" cy="424554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200" dirty="0">
                <a:latin typeface="Meiryo UI" panose="020B0604030504040204" pitchFamily="34" charset="-128"/>
                <a:ea typeface="Meiryo UI" panose="020B0604030504040204" pitchFamily="34" charset="-128"/>
              </a:rPr>
              <a:t>Penta Turbo Prime</a:t>
            </a:r>
            <a:endParaRPr lang="en-IN" sz="12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87B67B-1716-488E-85EE-FE759314888E}"/>
              </a:ext>
            </a:extLst>
          </p:cNvPr>
          <p:cNvGrpSpPr/>
          <p:nvPr/>
        </p:nvGrpSpPr>
        <p:grpSpPr>
          <a:xfrm>
            <a:off x="2046107" y="39023"/>
            <a:ext cx="2437216" cy="397385"/>
            <a:chOff x="1202290" y="0"/>
            <a:chExt cx="2197292" cy="397385"/>
          </a:xfrm>
        </p:grpSpPr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66EEA029-DC86-4BC1-BE6B-3CB2DE64E4B8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8" name="Arrow: Chevron 6">
              <a:extLst>
                <a:ext uri="{FF2B5EF4-FFF2-40B4-BE49-F238E27FC236}">
                  <a16:creationId xmlns:a16="http://schemas.microsoft.com/office/drawing/2014/main" id="{6EE31110-B887-4C2D-B6D1-3ECEC44CE7E3}"/>
                </a:ext>
              </a:extLst>
            </p:cNvPr>
            <p:cNvSpPr txBox="1"/>
            <p:nvPr/>
          </p:nvSpPr>
          <p:spPr>
            <a:xfrm>
              <a:off x="1495517" y="26188"/>
              <a:ext cx="190406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/>
                <a:t>TPW-NS</a:t>
              </a:r>
              <a:endParaRPr lang="en-IN" sz="1200" dirty="0"/>
            </a:p>
          </p:txBody>
        </p:sp>
      </p:grpSp>
      <p:pic>
        <p:nvPicPr>
          <p:cNvPr id="15" name="Picture 14" descr="A blue stamp with white text&#10;&#10;Description automatically generated">
            <a:extLst>
              <a:ext uri="{FF2B5EF4-FFF2-40B4-BE49-F238E27FC236}">
                <a16:creationId xmlns:a16="http://schemas.microsoft.com/office/drawing/2014/main" id="{EF28A060-51FA-40FA-8FEF-EA6E22E762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6D3C378-A494-4575-8394-410E0EC098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937" y="0"/>
            <a:ext cx="418429" cy="4067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5099185-5687-4724-B813-C02F52FD0C11}"/>
              </a:ext>
            </a:extLst>
          </p:cNvPr>
          <p:cNvGrpSpPr/>
          <p:nvPr/>
        </p:nvGrpSpPr>
        <p:grpSpPr>
          <a:xfrm>
            <a:off x="3373043" y="29121"/>
            <a:ext cx="1847554" cy="385486"/>
            <a:chOff x="1202290" y="0"/>
            <a:chExt cx="1296647" cy="385486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AAECC036-2240-4D0B-BA58-7D1E4D60BB65}"/>
                </a:ext>
              </a:extLst>
            </p:cNvPr>
            <p:cNvSpPr/>
            <p:nvPr/>
          </p:nvSpPr>
          <p:spPr>
            <a:xfrm>
              <a:off x="1202290" y="14289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59C20C05-E8E6-4349-AD62-04AE4CD24884}"/>
                </a:ext>
              </a:extLst>
            </p:cNvPr>
            <p:cNvSpPr txBox="1"/>
            <p:nvPr/>
          </p:nvSpPr>
          <p:spPr>
            <a:xfrm>
              <a:off x="1331506" y="0"/>
              <a:ext cx="1087633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5 Leaf Table &amp; Pedestal</a:t>
              </a:r>
              <a:endParaRPr lang="en-IN" sz="1200"/>
            </a:p>
          </p:txBody>
        </p:sp>
      </p:grp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24803F15-E7C5-4D34-99FD-FDE5E8D184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0626" y="4686992"/>
            <a:ext cx="2629760" cy="868076"/>
          </a:xfrm>
          <a:prstGeom prst="rect">
            <a:avLst/>
          </a:prstGeom>
        </p:spPr>
      </p:pic>
      <p:pic>
        <p:nvPicPr>
          <p:cNvPr id="9" name="Picture 8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6250E7DA-C390-4CBB-B73A-58332E296F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480" y="5943585"/>
            <a:ext cx="1071952" cy="772486"/>
          </a:xfrm>
          <a:prstGeom prst="rect">
            <a:avLst/>
          </a:prstGeom>
        </p:spPr>
      </p:pic>
      <p:pic>
        <p:nvPicPr>
          <p:cNvPr id="3" name="Picture 2" descr="A blue and white fan&#10;&#10;Description automatically generated">
            <a:extLst>
              <a:ext uri="{FF2B5EF4-FFF2-40B4-BE49-F238E27FC236}">
                <a16:creationId xmlns:a16="http://schemas.microsoft.com/office/drawing/2014/main" id="{CDD217C2-4609-4312-8382-24A4F4026B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769" y="4129548"/>
            <a:ext cx="1849890" cy="23658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0C15442-0886-4406-B80A-F67FDD3BA83F}"/>
              </a:ext>
            </a:extLst>
          </p:cNvPr>
          <p:cNvSpPr txBox="1"/>
          <p:nvPr/>
        </p:nvSpPr>
        <p:spPr>
          <a:xfrm>
            <a:off x="484080" y="6561673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Fan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FCF346-58D3-401A-AF08-47A10685ABBE}"/>
              </a:ext>
            </a:extLst>
          </p:cNvPr>
          <p:cNvSpPr txBox="1"/>
          <p:nvPr/>
        </p:nvSpPr>
        <p:spPr>
          <a:xfrm>
            <a:off x="2426833" y="3915446"/>
            <a:ext cx="2422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Pedestal cum Heighted Table Fan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17F9A-BDAE-4B12-8523-FD7A9372F8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62</a:t>
            </a:fld>
            <a:endParaRPr lang="en-I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41AE94-30AB-4B94-8485-236930104493}"/>
              </a:ext>
            </a:extLst>
          </p:cNvPr>
          <p:cNvSpPr txBox="1"/>
          <p:nvPr/>
        </p:nvSpPr>
        <p:spPr>
          <a:xfrm>
            <a:off x="5759668" y="5289468"/>
            <a:ext cx="2773106" cy="69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Table Fan DLP: INR 1,686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Pedestal Fan DLP: INR 2,051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0174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7B6A3848-ED53-44A0-96AC-88A4F5887AB0}"/>
              </a:ext>
            </a:extLst>
          </p:cNvPr>
          <p:cNvSpPr/>
          <p:nvPr/>
        </p:nvSpPr>
        <p:spPr>
          <a:xfrm>
            <a:off x="2855322" y="25747"/>
            <a:ext cx="1579412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B625E40-E578-4285-95B7-51D8FA99F2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IN" sz="180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EA42F9-0D85-4C1D-8584-479D13BE6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732058"/>
              </p:ext>
            </p:extLst>
          </p:nvPr>
        </p:nvGraphicFramePr>
        <p:xfrm>
          <a:off x="6768662" y="548448"/>
          <a:ext cx="5138131" cy="43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8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92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2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Durable Powder coated finish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8515302"/>
                  </a:ext>
                </a:extLst>
              </a:tr>
              <a:tr h="36092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Heavy duty motor for longer life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92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6732290"/>
                  </a:ext>
                </a:extLst>
              </a:tr>
              <a:tr h="36092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Aluminum blades give high air thrust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2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133383"/>
                  </a:ext>
                </a:extLst>
              </a:tr>
              <a:tr h="36092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671083"/>
                  </a:ext>
                </a:extLst>
              </a:tr>
              <a:tr h="36092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Powerful motor for high air delivery even at low voltage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9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Vibration free operation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9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3-Speed rotary switch control for Pedestal Fan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256791"/>
                  </a:ext>
                </a:extLst>
              </a:tr>
              <a:tr h="36519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Height adjustable for Pedestal Fan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257625"/>
                  </a:ext>
                </a:extLst>
              </a:tr>
              <a:tr h="36519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Pull Cord for Speed control in Wall Fan</a:t>
                      </a:r>
                      <a:endParaRPr kumimoji="1"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888264"/>
                  </a:ext>
                </a:extLst>
              </a:tr>
            </a:tbl>
          </a:graphicData>
        </a:graphic>
      </p:graphicFrame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BBE207A-7875-46C4-8D3F-F523AF960A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97" y="7881"/>
            <a:ext cx="418596" cy="40692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E98FF1-0AE8-4196-9857-3B4BC052B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621733"/>
              </p:ext>
            </p:extLst>
          </p:nvPr>
        </p:nvGraphicFramePr>
        <p:xfrm>
          <a:off x="5245769" y="5060442"/>
          <a:ext cx="6661025" cy="1161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05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332205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332205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332205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332205">
                  <a:extLst>
                    <a:ext uri="{9D8B030D-6E8A-4147-A177-3AD203B41FA5}">
                      <a16:colId xmlns:a16="http://schemas.microsoft.com/office/drawing/2014/main" val="3266691346"/>
                    </a:ext>
                  </a:extLst>
                </a:gridCol>
              </a:tblGrid>
              <a:tr h="580836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solidFill>
                            <a:schemeClr val="bg1"/>
                          </a:solidFill>
                        </a:rPr>
                        <a:t>Sweep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Speed 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Power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Air Delivery 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Packing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5808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450</a:t>
                      </a:r>
                      <a:endParaRPr lang="en-IN" sz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  <a:endParaRPr lang="en-IN" sz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78</a:t>
                      </a:r>
                      <a:endParaRPr lang="en-IN" sz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 in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342413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A4878764-2EB8-47EF-860F-AA0BF3819CDB}"/>
              </a:ext>
            </a:extLst>
          </p:cNvPr>
          <p:cNvGrpSpPr/>
          <p:nvPr/>
        </p:nvGrpSpPr>
        <p:grpSpPr>
          <a:xfrm>
            <a:off x="0" y="-27545"/>
            <a:ext cx="1582008" cy="450429"/>
            <a:chOff x="1296" y="-53292"/>
            <a:chExt cx="1582008" cy="45042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9F6A7612-8C63-412D-9E23-054BFB6B009F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48F5A313-CB81-4C40-AF1D-2253B6AAC91A}"/>
                </a:ext>
              </a:extLst>
            </p:cNvPr>
            <p:cNvSpPr txBox="1"/>
            <p:nvPr/>
          </p:nvSpPr>
          <p:spPr>
            <a:xfrm>
              <a:off x="375089" y="-53292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Pronto Plus</a:t>
              </a:r>
              <a:endParaRPr lang="en-IN" sz="1200" kern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CE439D-CED8-4DCE-94BC-E6114FEDC5E4}"/>
              </a:ext>
            </a:extLst>
          </p:cNvPr>
          <p:cNvGrpSpPr/>
          <p:nvPr/>
        </p:nvGrpSpPr>
        <p:grpSpPr>
          <a:xfrm>
            <a:off x="1421809" y="25747"/>
            <a:ext cx="1663822" cy="371197"/>
            <a:chOff x="1422767" y="0"/>
            <a:chExt cx="1663822" cy="37119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54D0E472-B566-4E08-A3EE-D8D98D09CE8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6">
              <a:extLst>
                <a:ext uri="{FF2B5EF4-FFF2-40B4-BE49-F238E27FC236}">
                  <a16:creationId xmlns:a16="http://schemas.microsoft.com/office/drawing/2014/main" id="{5E7B22C8-4721-4C06-81BC-44C61295E026}"/>
                </a:ext>
              </a:extLst>
            </p:cNvPr>
            <p:cNvSpPr txBox="1"/>
            <p:nvPr/>
          </p:nvSpPr>
          <p:spPr>
            <a:xfrm>
              <a:off x="1878374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IN" sz="1200"/>
                <a:t>Metal TPW</a:t>
              </a: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1332382-65D6-408B-94C6-28497692A2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63</a:t>
            </a:fld>
            <a:endParaRPr lang="en-IN"/>
          </a:p>
        </p:txBody>
      </p:sp>
      <p:sp>
        <p:nvSpPr>
          <p:cNvPr id="24" name="Arrow: Chevron 8">
            <a:extLst>
              <a:ext uri="{FF2B5EF4-FFF2-40B4-BE49-F238E27FC236}">
                <a16:creationId xmlns:a16="http://schemas.microsoft.com/office/drawing/2014/main" id="{E1B536C6-863A-4F98-A2EE-C86D362EDCEA}"/>
              </a:ext>
            </a:extLst>
          </p:cNvPr>
          <p:cNvSpPr txBox="1"/>
          <p:nvPr/>
        </p:nvSpPr>
        <p:spPr>
          <a:xfrm>
            <a:off x="2871096" y="42866"/>
            <a:ext cx="1494473" cy="3394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06" tIns="16002" rIns="16002" bIns="16002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 &amp; Pedestal 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A blue stamp with white text&#10;&#10;Description automatically generated">
            <a:extLst>
              <a:ext uri="{FF2B5EF4-FFF2-40B4-BE49-F238E27FC236}">
                <a16:creationId xmlns:a16="http://schemas.microsoft.com/office/drawing/2014/main" id="{3BE60017-4BA4-4DD6-A173-3EF9368BCC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22" name="Picture 21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326606F8-70A2-48FE-AADA-9AC0FAC33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56" y="4727798"/>
            <a:ext cx="923197" cy="665288"/>
          </a:xfrm>
          <a:prstGeom prst="rect">
            <a:avLst/>
          </a:prstGeom>
        </p:spPr>
      </p:pic>
      <p:pic>
        <p:nvPicPr>
          <p:cNvPr id="28" name="Picture 27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CE4329F9-8FE6-4287-BE11-5988F8422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05" y="5503861"/>
            <a:ext cx="1244821" cy="12359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CD33F6-BC46-4783-8C4C-6E8122BCD8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85714" l="6867" r="95279">
                        <a14:foregroundMark x1="7296" y1="23810" x2="7296" y2="38095"/>
                        <a14:foregroundMark x1="27039" y1="23810" x2="26609" y2="35714"/>
                        <a14:foregroundMark x1="51502" y1="30952" x2="51073" y2="35714"/>
                        <a14:foregroundMark x1="62661" y1="30952" x2="62661" y2="38095"/>
                        <a14:foregroundMark x1="76395" y1="35714" x2="76395" y2="35714"/>
                        <a14:foregroundMark x1="89700" y1="35714" x2="89270" y2="38095"/>
                        <a14:foregroundMark x1="95279" y1="45238" x2="95279" y2="52381"/>
                        <a14:backgroundMark x1="11159" y1="38095" x2="11159" y2="40476"/>
                        <a14:backgroundMark x1="11159" y1="38095" x2="11159" y2="42857"/>
                        <a14:backgroundMark x1="10730" y1="57143" x2="11159" y2="69048"/>
                        <a14:backgroundMark x1="9442" y1="64286" x2="12017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303" y="2032431"/>
            <a:ext cx="303673" cy="49852"/>
          </a:xfrm>
          <a:prstGeom prst="rect">
            <a:avLst/>
          </a:prstGeom>
        </p:spPr>
      </p:pic>
      <p:pic>
        <p:nvPicPr>
          <p:cNvPr id="8" name="Picture 7" descr="A fan with a black cover&#10;&#10;Description automatically generated with medium confidence">
            <a:extLst>
              <a:ext uri="{FF2B5EF4-FFF2-40B4-BE49-F238E27FC236}">
                <a16:creationId xmlns:a16="http://schemas.microsoft.com/office/drawing/2014/main" id="{0DAE0F70-DABA-474A-8088-3A4899118F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976" y="699115"/>
            <a:ext cx="1996421" cy="3402807"/>
          </a:xfrm>
          <a:prstGeom prst="rect">
            <a:avLst/>
          </a:prstGeom>
        </p:spPr>
      </p:pic>
      <p:pic>
        <p:nvPicPr>
          <p:cNvPr id="11" name="Picture 10" descr="A fan on a stand&#10;&#10;Description automatically generated">
            <a:extLst>
              <a:ext uri="{FF2B5EF4-FFF2-40B4-BE49-F238E27FC236}">
                <a16:creationId xmlns:a16="http://schemas.microsoft.com/office/drawing/2014/main" id="{1F17C24B-C44A-4426-9334-82AA353C94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608" y="709954"/>
            <a:ext cx="1804433" cy="47533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16F400-BC0E-491E-A3B1-931BE7B32F1D}"/>
              </a:ext>
            </a:extLst>
          </p:cNvPr>
          <p:cNvSpPr txBox="1"/>
          <p:nvPr/>
        </p:nvSpPr>
        <p:spPr>
          <a:xfrm>
            <a:off x="4434734" y="4142483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 Fan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1164AA-7C0B-4B76-9A9B-C22131215182}"/>
              </a:ext>
            </a:extLst>
          </p:cNvPr>
          <p:cNvSpPr txBox="1"/>
          <p:nvPr/>
        </p:nvSpPr>
        <p:spPr>
          <a:xfrm>
            <a:off x="3716660" y="5242250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Pedestal Fan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37F9E-5DA6-42B5-A0CC-4C068649E212}"/>
              </a:ext>
            </a:extLst>
          </p:cNvPr>
          <p:cNvSpPr txBox="1"/>
          <p:nvPr/>
        </p:nvSpPr>
        <p:spPr>
          <a:xfrm>
            <a:off x="1774799" y="5592407"/>
            <a:ext cx="2773106" cy="69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Wall Fan DLP: INR 2,550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Pedestal Fan DLP: INR 3,000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88472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7B6A3848-ED53-44A0-96AC-88A4F5887AB0}"/>
              </a:ext>
            </a:extLst>
          </p:cNvPr>
          <p:cNvSpPr/>
          <p:nvPr/>
        </p:nvSpPr>
        <p:spPr>
          <a:xfrm>
            <a:off x="2501647" y="25747"/>
            <a:ext cx="1579412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B625E40-E578-4285-95B7-51D8FA99F2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DIN 2014" panose="020B0504020202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IN" sz="180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EA42F9-0D85-4C1D-8584-479D13BE6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883750"/>
              </p:ext>
            </p:extLst>
          </p:nvPr>
        </p:nvGraphicFramePr>
        <p:xfrm>
          <a:off x="7185060" y="575160"/>
          <a:ext cx="4824694" cy="4001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136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Durable Powder coated finish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8515302"/>
                  </a:ext>
                </a:extLst>
              </a:tr>
              <a:tr h="35136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Heavy duty motor for longer life</a:t>
                      </a:r>
                      <a:endParaRPr lang="en-IN" sz="120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6732290"/>
                  </a:ext>
                </a:extLst>
              </a:tr>
              <a:tr h="35136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Aerodynamic blades give high air thrust</a:t>
                      </a:r>
                      <a:endParaRPr lang="en-IN" sz="120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Oscillation function brings wider range of air flow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604516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Jerk Free &amp; uniform Oscillation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282940"/>
                  </a:ext>
                </a:extLst>
              </a:tr>
              <a:tr h="47575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Powerful motor for high air delivery even at low voltage</a:t>
                      </a:r>
                      <a:endParaRPr lang="en-IN" sz="120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5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Vibration free operation</a:t>
                      </a:r>
                      <a:endParaRPr lang="en-IN" sz="120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5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lvl="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3-Speed rotary switch control</a:t>
                      </a:r>
                      <a:endParaRPr lang="en-IN" sz="120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256791"/>
                  </a:ext>
                </a:extLst>
              </a:tr>
              <a:tr h="3555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Height adjustable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888264"/>
                  </a:ext>
                </a:extLst>
              </a:tr>
            </a:tbl>
          </a:graphicData>
        </a:graphic>
      </p:graphicFrame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BBE207A-7875-46C4-8D3F-F523AF960A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97" y="7881"/>
            <a:ext cx="418596" cy="40692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E98FF1-0AE8-4196-9857-3B4BC052B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627458"/>
              </p:ext>
            </p:extLst>
          </p:nvPr>
        </p:nvGraphicFramePr>
        <p:xfrm>
          <a:off x="5348730" y="4810592"/>
          <a:ext cx="6661024" cy="943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020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78302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78301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639019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779382">
                  <a:extLst>
                    <a:ext uri="{9D8B030D-6E8A-4147-A177-3AD203B41FA5}">
                      <a16:colId xmlns:a16="http://schemas.microsoft.com/office/drawing/2014/main" val="3266691346"/>
                    </a:ext>
                  </a:extLst>
                </a:gridCol>
              </a:tblGrid>
              <a:tr h="526845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1708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2350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105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 in 1</a:t>
                      </a:r>
                      <a:endParaRPr lang="en-IN" sz="120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342413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A4878764-2EB8-47EF-860F-AA0BF3819CDB}"/>
              </a:ext>
            </a:extLst>
          </p:cNvPr>
          <p:cNvGrpSpPr/>
          <p:nvPr/>
        </p:nvGrpSpPr>
        <p:grpSpPr>
          <a:xfrm>
            <a:off x="0" y="-13870"/>
            <a:ext cx="1738017" cy="450429"/>
            <a:chOff x="1296" y="-39617"/>
            <a:chExt cx="1870249" cy="45042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9F6A7612-8C63-412D-9E23-054BFB6B009F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48F5A313-CB81-4C40-AF1D-2253B6AAC91A}"/>
                </a:ext>
              </a:extLst>
            </p:cNvPr>
            <p:cNvSpPr txBox="1"/>
            <p:nvPr/>
          </p:nvSpPr>
          <p:spPr>
            <a:xfrm>
              <a:off x="312617" y="-39617"/>
              <a:ext cx="1558928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Pronto MK II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CE439D-CED8-4DCE-94BC-E6114FEDC5E4}"/>
              </a:ext>
            </a:extLst>
          </p:cNvPr>
          <p:cNvGrpSpPr/>
          <p:nvPr/>
        </p:nvGrpSpPr>
        <p:grpSpPr>
          <a:xfrm>
            <a:off x="1312217" y="25747"/>
            <a:ext cx="1621781" cy="371197"/>
            <a:chOff x="1422767" y="0"/>
            <a:chExt cx="1621781" cy="37119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54D0E472-B566-4E08-A3EE-D8D98D09CE8E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9" name="Arrow: Chevron 6">
              <a:extLst>
                <a:ext uri="{FF2B5EF4-FFF2-40B4-BE49-F238E27FC236}">
                  <a16:creationId xmlns:a16="http://schemas.microsoft.com/office/drawing/2014/main" id="{5E7B22C8-4721-4C06-81BC-44C61295E026}"/>
                </a:ext>
              </a:extLst>
            </p:cNvPr>
            <p:cNvSpPr txBox="1"/>
            <p:nvPr/>
          </p:nvSpPr>
          <p:spPr>
            <a:xfrm>
              <a:off x="1836333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/>
                <a:t>P</a:t>
              </a:r>
              <a:r>
                <a:rPr lang="en-IN" sz="1200" dirty="0" err="1"/>
                <a:t>edestal</a:t>
              </a:r>
              <a:endParaRPr lang="en-IN" sz="1200" dirty="0"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1332382-65D6-408B-94C6-28497692A2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64</a:t>
            </a:fld>
            <a:endParaRPr lang="en-IN"/>
          </a:p>
        </p:txBody>
      </p:sp>
      <p:sp>
        <p:nvSpPr>
          <p:cNvPr id="24" name="Arrow: Chevron 8">
            <a:extLst>
              <a:ext uri="{FF2B5EF4-FFF2-40B4-BE49-F238E27FC236}">
                <a16:creationId xmlns:a16="http://schemas.microsoft.com/office/drawing/2014/main" id="{E1B536C6-863A-4F98-A2EE-C86D362EDCEA}"/>
              </a:ext>
            </a:extLst>
          </p:cNvPr>
          <p:cNvSpPr txBox="1"/>
          <p:nvPr/>
        </p:nvSpPr>
        <p:spPr>
          <a:xfrm>
            <a:off x="2656322" y="22284"/>
            <a:ext cx="1579412" cy="3394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06" tIns="16002" rIns="16002" bIns="16002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latin typeface="Calibri"/>
              </a:rPr>
              <a:t>Metal Pedestal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A blue stamp with white text&#10;&#10;Description automatically generated">
            <a:extLst>
              <a:ext uri="{FF2B5EF4-FFF2-40B4-BE49-F238E27FC236}">
                <a16:creationId xmlns:a16="http://schemas.microsoft.com/office/drawing/2014/main" id="{3BE60017-4BA4-4DD6-A173-3EF9368BCC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22" name="Picture 21" descr="A black and white logo with numbers and letters&#10;&#10;Description automatically generated">
            <a:extLst>
              <a:ext uri="{FF2B5EF4-FFF2-40B4-BE49-F238E27FC236}">
                <a16:creationId xmlns:a16="http://schemas.microsoft.com/office/drawing/2014/main" id="{326606F8-70A2-48FE-AADA-9AC0FAC33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427" y="5913295"/>
            <a:ext cx="923197" cy="665288"/>
          </a:xfrm>
          <a:prstGeom prst="rect">
            <a:avLst/>
          </a:prstGeom>
        </p:spPr>
      </p:pic>
      <p:pic>
        <p:nvPicPr>
          <p:cNvPr id="28" name="Picture 27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CE4329F9-8FE6-4287-BE11-5988F8422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194" y="5815264"/>
            <a:ext cx="867504" cy="8613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CD33F6-BC46-4783-8C4C-6E8122BCD8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85714" l="6867" r="95279">
                        <a14:foregroundMark x1="7296" y1="23810" x2="7296" y2="38095"/>
                        <a14:foregroundMark x1="27039" y1="23810" x2="26609" y2="35714"/>
                        <a14:foregroundMark x1="51502" y1="30952" x2="51073" y2="35714"/>
                        <a14:foregroundMark x1="62661" y1="30952" x2="62661" y2="38095"/>
                        <a14:foregroundMark x1="76395" y1="35714" x2="76395" y2="35714"/>
                        <a14:foregroundMark x1="89700" y1="35714" x2="89270" y2="38095"/>
                        <a14:foregroundMark x1="95279" y1="45238" x2="95279" y2="52381"/>
                        <a14:backgroundMark x1="11159" y1="38095" x2="11159" y2="40476"/>
                        <a14:backgroundMark x1="11159" y1="38095" x2="11159" y2="42857"/>
                        <a14:backgroundMark x1="10730" y1="57143" x2="11159" y2="69048"/>
                        <a14:backgroundMark x1="9442" y1="64286" x2="12017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303" y="2032431"/>
            <a:ext cx="303673" cy="498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9BBC368-01A9-49E9-A7F3-3D9A5EA17777}"/>
              </a:ext>
            </a:extLst>
          </p:cNvPr>
          <p:cNvSpPr txBox="1"/>
          <p:nvPr/>
        </p:nvSpPr>
        <p:spPr>
          <a:xfrm>
            <a:off x="5273452" y="4533593"/>
            <a:ext cx="1112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chemeClr val="dk1"/>
                </a:solidFill>
              </a:rPr>
              <a:t>Black Chrome</a:t>
            </a:r>
            <a:endParaRPr lang="en-IN" sz="12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black fan on a wood floor&#10;&#10;Description automatically generated">
            <a:extLst>
              <a:ext uri="{FF2B5EF4-FFF2-40B4-BE49-F238E27FC236}">
                <a16:creationId xmlns:a16="http://schemas.microsoft.com/office/drawing/2014/main" id="{C9DC6985-A939-4222-81A1-42453BD733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779" y="575160"/>
            <a:ext cx="1923445" cy="5192154"/>
          </a:xfrm>
          <a:prstGeom prst="rect">
            <a:avLst/>
          </a:prstGeom>
        </p:spPr>
      </p:pic>
      <p:pic>
        <p:nvPicPr>
          <p:cNvPr id="21" name="Picture 20" descr="A red and black logo&#10;&#10;Description automatically generated">
            <a:extLst>
              <a:ext uri="{FF2B5EF4-FFF2-40B4-BE49-F238E27FC236}">
                <a16:creationId xmlns:a16="http://schemas.microsoft.com/office/drawing/2014/main" id="{5A2F0AE5-3A70-4963-A1A1-A449DCCE3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408" y="5868219"/>
            <a:ext cx="1016668" cy="755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9C22F3-626B-4C92-817D-F45E4B14B1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8075" y="1565947"/>
            <a:ext cx="207289" cy="763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304B5F-2192-4995-A9B2-740A0E3631DE}"/>
              </a:ext>
            </a:extLst>
          </p:cNvPr>
          <p:cNvSpPr txBox="1"/>
          <p:nvPr/>
        </p:nvSpPr>
        <p:spPr>
          <a:xfrm>
            <a:off x="211050" y="1002885"/>
            <a:ext cx="2773106" cy="37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Pedestal Fan DLP: INR 2,175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83727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74C91-6290-4BC4-9D06-9AD2AA0E22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51" t="25914" r="14236" b="23254"/>
          <a:stretch/>
        </p:blipFill>
        <p:spPr>
          <a:xfrm>
            <a:off x="6893866" y="3783719"/>
            <a:ext cx="4730507" cy="238916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14CEF4-E82A-472C-897E-19FDB6BCC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48928"/>
              </p:ext>
            </p:extLst>
          </p:nvPr>
        </p:nvGraphicFramePr>
        <p:xfrm>
          <a:off x="6971532" y="2670819"/>
          <a:ext cx="5046132" cy="955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666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15034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838986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22548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92962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</a:tblGrid>
              <a:tr h="552513">
                <a:tc>
                  <a:txBody>
                    <a:bodyPr/>
                    <a:lstStyle/>
                    <a:p>
                      <a:pPr algn="ctr"/>
                      <a:r>
                        <a:rPr lang="en-IN" sz="1200" b="1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</a:t>
                      </a:r>
                    </a:p>
                    <a:p>
                      <a:pPr algn="ctr"/>
                      <a:r>
                        <a:rPr lang="en-IN" sz="1200" b="1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Speed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(RPM)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(W)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Air Delivery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(CMH)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Packing Type</a:t>
                      </a:r>
                      <a:endParaRPr lang="en-IN" sz="1200" b="1" kern="120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02737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  <a:endParaRPr lang="en-IN" sz="12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</a:t>
                      </a:r>
                      <a:endParaRPr lang="en-IN" sz="12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</a:t>
                      </a:r>
                      <a:r>
                        <a:rPr lang="en-IN" sz="12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200</a:t>
                      </a:r>
                      <a:endParaRPr lang="en-IN" sz="12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5E21256A-0227-4AC2-A543-4B76E93854CD}"/>
              </a:ext>
            </a:extLst>
          </p:cNvPr>
          <p:cNvGrpSpPr/>
          <p:nvPr/>
        </p:nvGrpSpPr>
        <p:grpSpPr>
          <a:xfrm>
            <a:off x="0" y="32454"/>
            <a:ext cx="2280413" cy="460406"/>
            <a:chOff x="1296" y="0"/>
            <a:chExt cx="1043639" cy="460406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A8BAA29-3335-4967-8B7A-F459BA01C872}"/>
                </a:ext>
              </a:extLst>
            </p:cNvPr>
            <p:cNvSpPr/>
            <p:nvPr/>
          </p:nvSpPr>
          <p:spPr>
            <a:xfrm>
              <a:off x="1296" y="0"/>
              <a:ext cx="932044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6DBC0BF0-26CB-4452-B500-C062B8AB5B24}"/>
                </a:ext>
              </a:extLst>
            </p:cNvPr>
            <p:cNvSpPr txBox="1"/>
            <p:nvPr/>
          </p:nvSpPr>
          <p:spPr>
            <a:xfrm>
              <a:off x="112891" y="10224"/>
              <a:ext cx="932044" cy="4501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SMART AIR 300MM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7EBE3855-5BA2-46AA-A5C1-CC3EA87440A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48241" y="6495394"/>
            <a:ext cx="546538" cy="265656"/>
          </a:xfrm>
        </p:spPr>
        <p:txBody>
          <a:bodyPr/>
          <a:lstStyle/>
          <a:p>
            <a:fld id="{27F130DF-2E0F-4D9E-926A-FB27B8D834DD}" type="slidenum">
              <a:rPr lang="en-IN" smtClean="0"/>
              <a:pPr/>
              <a:t>65</a:t>
            </a:fld>
            <a:endParaRPr lang="en-IN"/>
          </a:p>
        </p:txBody>
      </p:sp>
      <p:pic>
        <p:nvPicPr>
          <p:cNvPr id="22" name="Picture 21" descr="A green label with red circles and black text&#10;&#10;Description automatically generated">
            <a:extLst>
              <a:ext uri="{FF2B5EF4-FFF2-40B4-BE49-F238E27FC236}">
                <a16:creationId xmlns:a16="http://schemas.microsoft.com/office/drawing/2014/main" id="{1C3471B9-A508-4251-9C52-B784C526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38" y="5408743"/>
            <a:ext cx="1185088" cy="117668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0931F23-E769-4F5B-8526-BCCED3ED432A}"/>
              </a:ext>
            </a:extLst>
          </p:cNvPr>
          <p:cNvGrpSpPr/>
          <p:nvPr/>
        </p:nvGrpSpPr>
        <p:grpSpPr>
          <a:xfrm>
            <a:off x="1884075" y="21020"/>
            <a:ext cx="1622569" cy="381421"/>
            <a:chOff x="1296" y="0"/>
            <a:chExt cx="932044" cy="381421"/>
          </a:xfrm>
        </p:grpSpPr>
        <p:sp>
          <p:nvSpPr>
            <p:cNvPr id="57" name="Arrow: Chevron 56">
              <a:extLst>
                <a:ext uri="{FF2B5EF4-FFF2-40B4-BE49-F238E27FC236}">
                  <a16:creationId xmlns:a16="http://schemas.microsoft.com/office/drawing/2014/main" id="{61FE28E0-36DB-4F5B-8681-E7BA5296D706}"/>
                </a:ext>
              </a:extLst>
            </p:cNvPr>
            <p:cNvSpPr/>
            <p:nvPr/>
          </p:nvSpPr>
          <p:spPr>
            <a:xfrm>
              <a:off x="1296" y="0"/>
              <a:ext cx="932044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8" name="Arrow: Chevron 4">
              <a:extLst>
                <a:ext uri="{FF2B5EF4-FFF2-40B4-BE49-F238E27FC236}">
                  <a16:creationId xmlns:a16="http://schemas.microsoft.com/office/drawing/2014/main" id="{00762E72-025F-4633-B53C-EBF9A7290D8C}"/>
                </a:ext>
              </a:extLst>
            </p:cNvPr>
            <p:cNvSpPr txBox="1"/>
            <p:nvPr/>
          </p:nvSpPr>
          <p:spPr>
            <a:xfrm>
              <a:off x="126054" y="10224"/>
              <a:ext cx="691183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/>
                <a:t>PLASTIC EXHAUST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20E90C2-27BE-480F-8B37-4D68C1C85C5C}"/>
              </a:ext>
            </a:extLst>
          </p:cNvPr>
          <p:cNvGrpSpPr/>
          <p:nvPr/>
        </p:nvGrpSpPr>
        <p:grpSpPr>
          <a:xfrm>
            <a:off x="3348209" y="19603"/>
            <a:ext cx="1622569" cy="381421"/>
            <a:chOff x="1296" y="0"/>
            <a:chExt cx="932044" cy="381421"/>
          </a:xfrm>
        </p:grpSpPr>
        <p:sp>
          <p:nvSpPr>
            <p:cNvPr id="60" name="Arrow: Chevron 59">
              <a:extLst>
                <a:ext uri="{FF2B5EF4-FFF2-40B4-BE49-F238E27FC236}">
                  <a16:creationId xmlns:a16="http://schemas.microsoft.com/office/drawing/2014/main" id="{D1CBD474-7524-4B64-8E5A-97E28668D511}"/>
                </a:ext>
              </a:extLst>
            </p:cNvPr>
            <p:cNvSpPr/>
            <p:nvPr/>
          </p:nvSpPr>
          <p:spPr>
            <a:xfrm>
              <a:off x="1296" y="0"/>
              <a:ext cx="932044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1" name="Arrow: Chevron 4">
              <a:extLst>
                <a:ext uri="{FF2B5EF4-FFF2-40B4-BE49-F238E27FC236}">
                  <a16:creationId xmlns:a16="http://schemas.microsoft.com/office/drawing/2014/main" id="{AC6B81DD-E413-49D2-865F-AB576563CFBA}"/>
                </a:ext>
              </a:extLst>
            </p:cNvPr>
            <p:cNvSpPr txBox="1"/>
            <p:nvPr/>
          </p:nvSpPr>
          <p:spPr>
            <a:xfrm>
              <a:off x="168313" y="10224"/>
              <a:ext cx="691183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SIZE VARIANT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D08632-CEB3-4FD2-B02B-5AD418D0D399}"/>
              </a:ext>
            </a:extLst>
          </p:cNvPr>
          <p:cNvGrpSpPr/>
          <p:nvPr/>
        </p:nvGrpSpPr>
        <p:grpSpPr>
          <a:xfrm>
            <a:off x="319925" y="706541"/>
            <a:ext cx="6313080" cy="1968468"/>
            <a:chOff x="273419" y="3881505"/>
            <a:chExt cx="3603725" cy="112367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8859DD2-09FF-4ED3-8D04-B4899E419425}"/>
                </a:ext>
              </a:extLst>
            </p:cNvPr>
            <p:cNvGrpSpPr/>
            <p:nvPr/>
          </p:nvGrpSpPr>
          <p:grpSpPr>
            <a:xfrm>
              <a:off x="273419" y="3883391"/>
              <a:ext cx="3603725" cy="1121784"/>
              <a:chOff x="273419" y="3883391"/>
              <a:chExt cx="3603725" cy="1121784"/>
            </a:xfrm>
          </p:grpSpPr>
          <p:pic>
            <p:nvPicPr>
              <p:cNvPr id="48" name="Picture 47" descr="A white fan with a yellow border&#10;&#10;Description automatically generated">
                <a:extLst>
                  <a:ext uri="{FF2B5EF4-FFF2-40B4-BE49-F238E27FC236}">
                    <a16:creationId xmlns:a16="http://schemas.microsoft.com/office/drawing/2014/main" id="{1A497047-1C2A-47B9-894A-D64BE9D8FC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419" y="3883391"/>
                <a:ext cx="1096518" cy="1121784"/>
              </a:xfrm>
              <a:prstGeom prst="rect">
                <a:avLst/>
              </a:prstGeom>
            </p:spPr>
          </p:pic>
          <p:pic>
            <p:nvPicPr>
              <p:cNvPr id="50" name="Picture 49" descr="A white fan with a circular blade&#10;&#10;Description automatically generated">
                <a:extLst>
                  <a:ext uri="{FF2B5EF4-FFF2-40B4-BE49-F238E27FC236}">
                    <a16:creationId xmlns:a16="http://schemas.microsoft.com/office/drawing/2014/main" id="{A3FED92A-9452-4AA6-A48A-B5992457C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0667" y="3883391"/>
                <a:ext cx="1126477" cy="1121784"/>
              </a:xfrm>
              <a:prstGeom prst="rect">
                <a:avLst/>
              </a:prstGeom>
            </p:spPr>
          </p:pic>
        </p:grpSp>
        <p:pic>
          <p:nvPicPr>
            <p:cNvPr id="36" name="Picture 35" descr="A black fan with a circular blade&#10;&#10;Description automatically generated">
              <a:extLst>
                <a:ext uri="{FF2B5EF4-FFF2-40B4-BE49-F238E27FC236}">
                  <a16:creationId xmlns:a16="http://schemas.microsoft.com/office/drawing/2014/main" id="{C48D83D6-ACC7-4E47-BFCF-DF209D8A1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94" b="96813" l="2000" r="98800">
                          <a14:foregroundMark x1="6000" y1="9562" x2="6000" y2="9562"/>
                          <a14:foregroundMark x1="10000" y1="9960" x2="10000" y2="9960"/>
                          <a14:foregroundMark x1="13200" y1="14343" x2="13200" y2="14343"/>
                          <a14:foregroundMark x1="28800" y1="29880" x2="28800" y2="29880"/>
                          <a14:foregroundMark x1="22400" y1="24303" x2="22400" y2="24303"/>
                          <a14:foregroundMark x1="19200" y1="24701" x2="19200" y2="24701"/>
                          <a14:foregroundMark x1="28946" y1="26332" x2="48800" y2="23108"/>
                          <a14:foregroundMark x1="12000" y1="29084" x2="26343" y2="26755"/>
                          <a14:foregroundMark x1="28038" y1="24606" x2="21200" y2="25100"/>
                          <a14:foregroundMark x1="48800" y1="23108" x2="29695" y2="24487"/>
                          <a14:foregroundMark x1="21200" y1="25100" x2="15200" y2="20717"/>
                          <a14:foregroundMark x1="17937" y1="43517" x2="16400" y2="58566"/>
                          <a14:foregroundMark x1="18800" y1="35060" x2="18016" y2="42741"/>
                          <a14:foregroundMark x1="16400" y1="58566" x2="16400" y2="58566"/>
                          <a14:foregroundMark x1="11200" y1="40637" x2="12400" y2="75697"/>
                          <a14:foregroundMark x1="4800" y1="49402" x2="6000" y2="78088"/>
                          <a14:foregroundMark x1="6800" y1="39841" x2="9600" y2="31873"/>
                          <a14:foregroundMark x1="4400" y1="29880" x2="24800" y2="9163"/>
                          <a14:foregroundMark x1="27600" y1="16335" x2="61600" y2="12351"/>
                          <a14:foregroundMark x1="9200" y1="7570" x2="38800" y2="5179"/>
                          <a14:foregroundMark x1="2000" y1="5976" x2="18400" y2="1594"/>
                          <a14:foregroundMark x1="62400" y1="4781" x2="95200" y2="5976"/>
                          <a14:foregroundMark x1="68800" y1="13147" x2="83200" y2="14741"/>
                          <a14:foregroundMark x1="82400" y1="15139" x2="98800" y2="25100"/>
                          <a14:foregroundMark x1="94400" y1="13944" x2="98000" y2="48207"/>
                          <a14:foregroundMark x1="87600" y1="27490" x2="95200" y2="59761"/>
                          <a14:foregroundMark x1="89200" y1="49402" x2="84400" y2="86853"/>
                          <a14:foregroundMark x1="82400" y1="81673" x2="68800" y2="92430"/>
                          <a14:foregroundMark x1="83200" y1="91235" x2="98400" y2="69323"/>
                          <a14:foregroundMark x1="88400" y1="63347" x2="90000" y2="47012"/>
                          <a14:foregroundMark x1="52000" y1="60159" x2="74000" y2="45418"/>
                          <a14:foregroundMark x1="33600" y1="52191" x2="74000" y2="37052"/>
                          <a14:foregroundMark x1="36000" y1="41036" x2="67600" y2="29880"/>
                          <a14:foregroundMark x1="26800" y1="40239" x2="48400" y2="31076"/>
                          <a14:foregroundMark x1="24400" y1="47809" x2="50800" y2="41434"/>
                          <a14:foregroundMark x1="27600" y1="59761" x2="64000" y2="60159"/>
                          <a14:foregroundMark x1="34000" y1="74900" x2="58000" y2="73705"/>
                          <a14:foregroundMark x1="23200" y1="86454" x2="55200" y2="90040"/>
                          <a14:foregroundMark x1="17600" y1="94024" x2="64400" y2="89243"/>
                          <a14:foregroundMark x1="25200" y1="84462" x2="40000" y2="78884"/>
                          <a14:foregroundMark x1="6000" y1="88446" x2="20400" y2="87251"/>
                          <a14:foregroundMark x1="13600" y1="95219" x2="62000" y2="96813"/>
                          <a14:foregroundMark x1="53600" y1="95618" x2="94000" y2="93227"/>
                          <a14:foregroundMark x1="42800" y1="82072" x2="74400" y2="78884"/>
                          <a14:foregroundMark x1="58400" y1="25100" x2="57200" y2="17928"/>
                          <a14:backgroundMark x1="23600" y1="33068" x2="23600" y2="33068"/>
                          <a14:backgroundMark x1="20000" y1="37849" x2="28800" y2="26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858" b="-1"/>
            <a:stretch/>
          </p:blipFill>
          <p:spPr>
            <a:xfrm>
              <a:off x="1495769" y="3881505"/>
              <a:ext cx="1126477" cy="112127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1BFC772-535A-407A-B360-134CC33D1199}"/>
              </a:ext>
            </a:extLst>
          </p:cNvPr>
          <p:cNvSpPr txBox="1"/>
          <p:nvPr/>
        </p:nvSpPr>
        <p:spPr>
          <a:xfrm>
            <a:off x="852148" y="2730103"/>
            <a:ext cx="8731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Calibri"/>
              </a:rPr>
              <a:t>W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hite</a:t>
            </a:r>
            <a:endParaRPr lang="en-US" sz="110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14246WH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2A040044-FE69-4739-9AF4-77D9AE3CF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652601"/>
              </p:ext>
            </p:extLst>
          </p:nvPr>
        </p:nvGraphicFramePr>
        <p:xfrm>
          <a:off x="6971532" y="548890"/>
          <a:ext cx="5046132" cy="1964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6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391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8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Durable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8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Rust proof Body &amp; Blades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9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Self Opening Louvers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IN" sz="1200" b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Light Weight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0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Thermal overload protection for extra safety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877285"/>
                  </a:ext>
                </a:extLst>
              </a:tr>
            </a:tbl>
          </a:graphicData>
        </a:graphic>
      </p:graphicFrame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02AD02E-A584-4A98-AF1E-64AC53431E8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576" y="0"/>
            <a:ext cx="418429" cy="4067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CF8F900-725C-4886-9E60-76722673FCC6}"/>
              </a:ext>
            </a:extLst>
          </p:cNvPr>
          <p:cNvSpPr txBox="1"/>
          <p:nvPr/>
        </p:nvSpPr>
        <p:spPr>
          <a:xfrm>
            <a:off x="3098477" y="2730103"/>
            <a:ext cx="8018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Calibri"/>
              </a:rPr>
              <a:t>Black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14246BK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EC3AF-4979-4095-A433-DEDA78757034}"/>
              </a:ext>
            </a:extLst>
          </p:cNvPr>
          <p:cNvSpPr txBox="1"/>
          <p:nvPr/>
        </p:nvSpPr>
        <p:spPr>
          <a:xfrm>
            <a:off x="5260926" y="2730103"/>
            <a:ext cx="7379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Calibri"/>
              </a:rPr>
              <a:t>Ivory</a:t>
            </a:r>
          </a:p>
          <a:p>
            <a:pPr algn="ctr"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14246</a:t>
            </a:r>
            <a:r>
              <a:rPr lang="en-IN" sz="1100">
                <a:solidFill>
                  <a:prstClr val="black"/>
                </a:solidFill>
                <a:latin typeface="Calibri"/>
              </a:rPr>
              <a:t>IV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E7833-E8DA-4899-98EC-94EB935E0F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885" y="3691599"/>
            <a:ext cx="2765023" cy="219265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7BE3E0C-DB7B-414D-A3ED-7659559CCA27}"/>
              </a:ext>
            </a:extLst>
          </p:cNvPr>
          <p:cNvSpPr/>
          <p:nvPr/>
        </p:nvSpPr>
        <p:spPr>
          <a:xfrm>
            <a:off x="6086439" y="2523875"/>
            <a:ext cx="588623" cy="1692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" b="1" cap="none" spc="0">
                <a:ln w="0"/>
                <a:solidFill>
                  <a:schemeClr val="bg1">
                    <a:lumMod val="50000"/>
                  </a:schemeClr>
                </a:solidFill>
                <a:latin typeface="PUD-Sans_serif-M" panose="020B0500000000000000" pitchFamily="34" charset="0"/>
              </a:rPr>
              <a:t>SMART AIR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9FD4A3-FFF6-4493-B6D1-18790BF67935}"/>
              </a:ext>
            </a:extLst>
          </p:cNvPr>
          <p:cNvSpPr/>
          <p:nvPr/>
        </p:nvSpPr>
        <p:spPr>
          <a:xfrm>
            <a:off x="1691791" y="2501542"/>
            <a:ext cx="588623" cy="1692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" b="0" cap="none" spc="0">
                <a:ln w="0"/>
                <a:solidFill>
                  <a:schemeClr val="bg1">
                    <a:lumMod val="50000"/>
                  </a:schemeClr>
                </a:solidFill>
                <a:latin typeface="PUD-Sans_serif-M" panose="020B0500000000000000" pitchFamily="34" charset="0"/>
              </a:rPr>
              <a:t>SMART AIR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0B607-7227-418A-824A-815680382380}"/>
              </a:ext>
            </a:extLst>
          </p:cNvPr>
          <p:cNvSpPr/>
          <p:nvPr/>
        </p:nvSpPr>
        <p:spPr>
          <a:xfrm>
            <a:off x="3846026" y="2501542"/>
            <a:ext cx="588623" cy="1692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" b="0" cap="none" spc="0">
                <a:ln w="0"/>
                <a:solidFill>
                  <a:schemeClr val="bg1"/>
                </a:solidFill>
                <a:latin typeface="PUD-Sans_serif-M" panose="020B0500000000000000" pitchFamily="34" charset="0"/>
              </a:rPr>
              <a:t>SMART AIR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A640E1-D44A-427B-8509-1EA4B65C1040}"/>
              </a:ext>
            </a:extLst>
          </p:cNvPr>
          <p:cNvSpPr txBox="1"/>
          <p:nvPr/>
        </p:nvSpPr>
        <p:spPr>
          <a:xfrm>
            <a:off x="259839" y="3500036"/>
            <a:ext cx="172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MRP: INR 2,025</a:t>
            </a:r>
          </a:p>
          <a:p>
            <a:r>
              <a:rPr lang="en-US" sz="1400" dirty="0">
                <a:latin typeface="Meiryo UI" panose="020B0604030504040204" pitchFamily="34" charset="-128"/>
                <a:ea typeface="Meiryo UI" panose="020B0604030504040204" pitchFamily="34" charset="-128"/>
              </a:rPr>
              <a:t>DLP: INR 1,030</a:t>
            </a:r>
            <a:endParaRPr lang="en-IN" sz="1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457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FB81B-1FAF-DDE8-92F2-06A149EAE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5F3C67F-4BA7-866E-B2AD-0A35675AB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79" y="3034480"/>
            <a:ext cx="2635151" cy="1259016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8A4FF3E-87D1-DBAC-1F44-FC6443CCA62C}"/>
              </a:ext>
            </a:extLst>
          </p:cNvPr>
          <p:cNvGraphicFramePr>
            <a:graphicFrameLocks noGrp="1"/>
          </p:cNvGraphicFramePr>
          <p:nvPr/>
        </p:nvGraphicFramePr>
        <p:xfrm>
          <a:off x="4811844" y="5605377"/>
          <a:ext cx="7325250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897">
                  <a:extLst>
                    <a:ext uri="{9D8B030D-6E8A-4147-A177-3AD203B41FA5}">
                      <a16:colId xmlns:a16="http://schemas.microsoft.com/office/drawing/2014/main" val="3768785396"/>
                    </a:ext>
                  </a:extLst>
                </a:gridCol>
                <a:gridCol w="762444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874021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874019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70829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41385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655192">
                  <a:extLst>
                    <a:ext uri="{9D8B030D-6E8A-4147-A177-3AD203B41FA5}">
                      <a16:colId xmlns:a16="http://schemas.microsoft.com/office/drawing/2014/main" val="1036882438"/>
                    </a:ext>
                  </a:extLst>
                </a:gridCol>
                <a:gridCol w="591463">
                  <a:extLst>
                    <a:ext uri="{9D8B030D-6E8A-4147-A177-3AD203B41FA5}">
                      <a16:colId xmlns:a16="http://schemas.microsoft.com/office/drawing/2014/main" val="2153937678"/>
                    </a:ext>
                  </a:extLst>
                </a:gridCol>
              </a:tblGrid>
              <a:tr h="36439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Product Code</a:t>
                      </a:r>
                      <a:endParaRPr lang="en-IN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dirty="0"/>
                        <a:t>Sweep </a:t>
                      </a:r>
                    </a:p>
                    <a:p>
                      <a:pPr algn="ctr"/>
                      <a:r>
                        <a:rPr lang="en-IN" sz="1100" dirty="0"/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Packing Type</a:t>
                      </a:r>
                      <a:endParaRPr lang="en-IN" sz="1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lt1"/>
                          </a:solidFill>
                        </a:rPr>
                        <a:t>MRP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lt1"/>
                          </a:solidFill>
                        </a:rPr>
                        <a:t>(Rs.)</a:t>
                      </a:r>
                      <a:endParaRPr lang="en-IN" sz="1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lt1"/>
                          </a:solidFill>
                        </a:rPr>
                        <a:t>DLP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lt1"/>
                          </a:solidFill>
                        </a:rPr>
                        <a:t>(Rs.)</a:t>
                      </a:r>
                      <a:endParaRPr lang="en-IN" sz="1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22124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14243IV/WH/BK</a:t>
                      </a:r>
                      <a:endParaRPr lang="en-IN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100</a:t>
                      </a:r>
                      <a:endParaRPr lang="en-IN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dirty="0">
                          <a:solidFill>
                            <a:schemeClr val="tx1"/>
                          </a:solidFill>
                        </a:rPr>
                        <a:t>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IN" sz="11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IN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12-in-1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670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3102049"/>
                  </a:ext>
                </a:extLst>
              </a:tr>
              <a:tr h="2212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14244IV/WH/BK</a:t>
                      </a:r>
                      <a:endParaRPr lang="en-IN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150</a:t>
                      </a:r>
                      <a:endParaRPr lang="en-IN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1800</a:t>
                      </a:r>
                      <a:endParaRPr lang="en-IN" sz="11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IN" sz="11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8-in-1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710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979579"/>
                  </a:ext>
                </a:extLst>
              </a:tr>
              <a:tr h="2212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14245IV/WH/BK</a:t>
                      </a:r>
                      <a:endParaRPr lang="en-IN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8-in-1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1750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  <a:endParaRPr lang="en-IN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653304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04E5513F-9F17-C69E-B495-982EA43BDAB7}"/>
              </a:ext>
            </a:extLst>
          </p:cNvPr>
          <p:cNvGrpSpPr/>
          <p:nvPr/>
        </p:nvGrpSpPr>
        <p:grpSpPr>
          <a:xfrm>
            <a:off x="2594971" y="5315900"/>
            <a:ext cx="1162502" cy="1241749"/>
            <a:chOff x="1263931" y="4079349"/>
            <a:chExt cx="1692226" cy="1887665"/>
          </a:xfrm>
        </p:grpSpPr>
        <p:pic>
          <p:nvPicPr>
            <p:cNvPr id="29" name="Picture 28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294BCDA7-203B-1C8C-59C3-9A11F7919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931" y="4079349"/>
              <a:ext cx="1692226" cy="1145537"/>
            </a:xfrm>
            <a:prstGeom prst="rect">
              <a:avLst/>
            </a:prstGeom>
          </p:spPr>
        </p:pic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85F7E629-9D58-D046-BB81-8AF4B33DB163}"/>
                </a:ext>
              </a:extLst>
            </p:cNvPr>
            <p:cNvSpPr txBox="1"/>
            <p:nvPr/>
          </p:nvSpPr>
          <p:spPr>
            <a:xfrm>
              <a:off x="1340680" y="5182716"/>
              <a:ext cx="1538728" cy="784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Environment &amp; Health Protection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B5C2A0E-AB56-9335-46C0-AC5314A1D637}"/>
              </a:ext>
            </a:extLst>
          </p:cNvPr>
          <p:cNvSpPr txBox="1"/>
          <p:nvPr/>
        </p:nvSpPr>
        <p:spPr>
          <a:xfrm>
            <a:off x="570993" y="6475990"/>
            <a:ext cx="2263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Grill on Back Side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5AD51CA-780A-B3E0-568A-F06F606A664F}"/>
              </a:ext>
            </a:extLst>
          </p:cNvPr>
          <p:cNvGraphicFramePr>
            <a:graphicFrameLocks noGrp="1"/>
          </p:cNvGraphicFramePr>
          <p:nvPr/>
        </p:nvGraphicFramePr>
        <p:xfrm>
          <a:off x="4811845" y="4263939"/>
          <a:ext cx="732525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5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94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100" dirty="0"/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1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IN" sz="1100" dirty="0"/>
                        <a:t>Super efficient motor for better suction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81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100" dirty="0"/>
                        <a:t>Safety guard for both side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3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100" dirty="0"/>
                        <a:t>Light weight and easy to install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5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100" dirty="0">
                          <a:solidFill>
                            <a:schemeClr val="tx1"/>
                          </a:solidFill>
                        </a:rPr>
                        <a:t>Thermal protection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4" name="Picture 23" descr="A red and black logo&#10;&#10;Description automatically generated">
            <a:extLst>
              <a:ext uri="{FF2B5EF4-FFF2-40B4-BE49-F238E27FC236}">
                <a16:creationId xmlns:a16="http://schemas.microsoft.com/office/drawing/2014/main" id="{286254F4-01E0-0480-5059-C63658933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97" y="5609904"/>
            <a:ext cx="1016668" cy="755441"/>
          </a:xfrm>
          <a:prstGeom prst="rect">
            <a:avLst/>
          </a:prstGeom>
        </p:spPr>
      </p:pic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3AE5D34E-AB2B-0850-A0EE-8423F5F41F34}"/>
              </a:ext>
            </a:extLst>
          </p:cNvPr>
          <p:cNvSpPr/>
          <p:nvPr/>
        </p:nvSpPr>
        <p:spPr>
          <a:xfrm>
            <a:off x="1" y="35391"/>
            <a:ext cx="2063137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845569-BBE0-8FD1-5A82-AD6BDB83A53A}"/>
              </a:ext>
            </a:extLst>
          </p:cNvPr>
          <p:cNvGrpSpPr/>
          <p:nvPr/>
        </p:nvGrpSpPr>
        <p:grpSpPr>
          <a:xfrm>
            <a:off x="388189" y="26765"/>
            <a:ext cx="3538378" cy="371197"/>
            <a:chOff x="202003" y="0"/>
            <a:chExt cx="2296934" cy="371197"/>
          </a:xfrm>
        </p:grpSpPr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5E8A4ADF-1E7B-FA2E-7ADF-0E957E137616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rrow: Chevron 6">
              <a:extLst>
                <a:ext uri="{FF2B5EF4-FFF2-40B4-BE49-F238E27FC236}">
                  <a16:creationId xmlns:a16="http://schemas.microsoft.com/office/drawing/2014/main" id="{19CA077C-C994-D753-1CE8-C136E24B73E9}"/>
                </a:ext>
              </a:extLst>
            </p:cNvPr>
            <p:cNvSpPr txBox="1"/>
            <p:nvPr/>
          </p:nvSpPr>
          <p:spPr>
            <a:xfrm>
              <a:off x="1416768" y="0"/>
              <a:ext cx="718997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Plastic Exhaust</a:t>
              </a: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Arrow: Chevron 6">
              <a:extLst>
                <a:ext uri="{FF2B5EF4-FFF2-40B4-BE49-F238E27FC236}">
                  <a16:creationId xmlns:a16="http://schemas.microsoft.com/office/drawing/2014/main" id="{87694E8A-6E10-5460-B010-238042AB7841}"/>
                </a:ext>
              </a:extLst>
            </p:cNvPr>
            <p:cNvSpPr txBox="1"/>
            <p:nvPr/>
          </p:nvSpPr>
          <p:spPr>
            <a:xfrm>
              <a:off x="202003" y="0"/>
              <a:ext cx="704952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Smart Air V-05</a:t>
              </a: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3E75CF1E-72D9-F374-FA45-C9E38A3F65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785" y="35391"/>
            <a:ext cx="418429" cy="4067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C1AF7A-1818-FC29-C9F6-B695928FFE05}"/>
              </a:ext>
            </a:extLst>
          </p:cNvPr>
          <p:cNvSpPr txBox="1"/>
          <p:nvPr/>
        </p:nvSpPr>
        <p:spPr>
          <a:xfrm>
            <a:off x="488917" y="1964435"/>
            <a:ext cx="624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30A974-5BEB-2375-F736-99A588C6B646}"/>
              </a:ext>
            </a:extLst>
          </p:cNvPr>
          <p:cNvGrpSpPr/>
          <p:nvPr/>
        </p:nvGrpSpPr>
        <p:grpSpPr>
          <a:xfrm>
            <a:off x="2759295" y="26764"/>
            <a:ext cx="3268957" cy="371197"/>
            <a:chOff x="202003" y="0"/>
            <a:chExt cx="3151427" cy="371197"/>
          </a:xfrm>
        </p:grpSpPr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5881B6BF-2C8F-A8EC-F93D-9FAAFF3D69E3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Arrow: Chevron 6">
              <a:extLst>
                <a:ext uri="{FF2B5EF4-FFF2-40B4-BE49-F238E27FC236}">
                  <a16:creationId xmlns:a16="http://schemas.microsoft.com/office/drawing/2014/main" id="{F643FA7C-9DF2-B135-CBDA-C869827C4979}"/>
                </a:ext>
              </a:extLst>
            </p:cNvPr>
            <p:cNvSpPr txBox="1"/>
            <p:nvPr/>
          </p:nvSpPr>
          <p:spPr>
            <a:xfrm>
              <a:off x="1416768" y="0"/>
              <a:ext cx="1936662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Pipe Series</a:t>
              </a: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Arrow: Chevron 6">
              <a:extLst>
                <a:ext uri="{FF2B5EF4-FFF2-40B4-BE49-F238E27FC236}">
                  <a16:creationId xmlns:a16="http://schemas.microsoft.com/office/drawing/2014/main" id="{E768841A-A683-7EA7-ED9E-614E9350BC32}"/>
                </a:ext>
              </a:extLst>
            </p:cNvPr>
            <p:cNvSpPr txBox="1"/>
            <p:nvPr/>
          </p:nvSpPr>
          <p:spPr>
            <a:xfrm>
              <a:off x="202003" y="0"/>
              <a:ext cx="1757957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270952B-0EEA-2C27-6888-44DE63F7AFE4}"/>
              </a:ext>
            </a:extLst>
          </p:cNvPr>
          <p:cNvSpPr txBox="1"/>
          <p:nvPr/>
        </p:nvSpPr>
        <p:spPr>
          <a:xfrm>
            <a:off x="5502738" y="1071594"/>
            <a:ext cx="7560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100mm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512751-141C-9D40-23B9-3AA9FC01CDE5}"/>
              </a:ext>
            </a:extLst>
          </p:cNvPr>
          <p:cNvSpPr txBox="1"/>
          <p:nvPr/>
        </p:nvSpPr>
        <p:spPr>
          <a:xfrm>
            <a:off x="5495097" y="2252140"/>
            <a:ext cx="7560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150mm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76B29F-3F2A-7163-3A14-F4FE38204112}"/>
              </a:ext>
            </a:extLst>
          </p:cNvPr>
          <p:cNvSpPr txBox="1"/>
          <p:nvPr/>
        </p:nvSpPr>
        <p:spPr>
          <a:xfrm>
            <a:off x="-289201" y="529859"/>
            <a:ext cx="20888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 &amp; 150MM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F1B5D29-0AF2-4618-0C4E-00A0E851C977}"/>
              </a:ext>
            </a:extLst>
          </p:cNvPr>
          <p:cNvGrpSpPr/>
          <p:nvPr/>
        </p:nvGrpSpPr>
        <p:grpSpPr>
          <a:xfrm>
            <a:off x="6232996" y="695053"/>
            <a:ext cx="2629287" cy="1030083"/>
            <a:chOff x="5900467" y="2077417"/>
            <a:chExt cx="2629287" cy="1030083"/>
          </a:xfrm>
        </p:grpSpPr>
        <p:pic>
          <p:nvPicPr>
            <p:cNvPr id="6" name="Picture 5" descr="A drawing of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8136B25F-4090-F701-DB11-B1A2CDFC3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0467" y="2077417"/>
              <a:ext cx="2629287" cy="1030083"/>
            </a:xfrm>
            <a:prstGeom prst="rect">
              <a:avLst/>
            </a:prstGeom>
          </p:spPr>
        </p:pic>
        <p:pic>
          <p:nvPicPr>
            <p:cNvPr id="56" name="Picture 55" descr="A yellow background with black numbers and arrows&#10;&#10;Description automatically generated">
              <a:extLst>
                <a:ext uri="{FF2B5EF4-FFF2-40B4-BE49-F238E27FC236}">
                  <a16:creationId xmlns:a16="http://schemas.microsoft.com/office/drawing/2014/main" id="{94FBDEC2-4812-1BF6-93C8-141962EA4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5828" y="2142313"/>
              <a:ext cx="1524024" cy="9466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433BAA-D032-1104-AEE3-F2BD9810C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250" t="15447" r="9792" b="23869"/>
            <a:stretch/>
          </p:blipFill>
          <p:spPr>
            <a:xfrm>
              <a:off x="7132865" y="2208287"/>
              <a:ext cx="1288281" cy="854509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F66EF46-C178-EB3C-A471-DB00F0BD70DE}"/>
              </a:ext>
            </a:extLst>
          </p:cNvPr>
          <p:cNvGrpSpPr/>
          <p:nvPr/>
        </p:nvGrpSpPr>
        <p:grpSpPr>
          <a:xfrm>
            <a:off x="6258813" y="1872833"/>
            <a:ext cx="2617124" cy="1008557"/>
            <a:chOff x="9218723" y="2077417"/>
            <a:chExt cx="2617124" cy="1008557"/>
          </a:xfrm>
        </p:grpSpPr>
        <p:pic>
          <p:nvPicPr>
            <p:cNvPr id="9" name="Picture 8" descr="A drawing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7F808CE3-349A-65AE-754C-4682814DC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8723" y="2077417"/>
              <a:ext cx="2609483" cy="1008557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7770974-AA80-C9EA-4A38-643864E420D1}"/>
                </a:ext>
              </a:extLst>
            </p:cNvPr>
            <p:cNvGrpSpPr/>
            <p:nvPr/>
          </p:nvGrpSpPr>
          <p:grpSpPr>
            <a:xfrm>
              <a:off x="10311823" y="2121918"/>
              <a:ext cx="1524024" cy="946612"/>
              <a:chOff x="10311823" y="2121918"/>
              <a:chExt cx="1524024" cy="946612"/>
            </a:xfrm>
          </p:grpSpPr>
          <p:pic>
            <p:nvPicPr>
              <p:cNvPr id="57" name="Picture 56" descr="A yellow background with black numbers and arrows&#10;&#10;Description automatically generated">
                <a:extLst>
                  <a:ext uri="{FF2B5EF4-FFF2-40B4-BE49-F238E27FC236}">
                    <a16:creationId xmlns:a16="http://schemas.microsoft.com/office/drawing/2014/main" id="{542D03F2-5F52-707B-1D93-8B410CE7DD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11823" y="2121918"/>
                <a:ext cx="1524024" cy="946612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992C5F8-EC22-5D91-BA66-C8039CFC36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2858" t="13331" r="10480" b="25616"/>
              <a:stretch/>
            </p:blipFill>
            <p:spPr>
              <a:xfrm>
                <a:off x="10519900" y="2168851"/>
                <a:ext cx="1294177" cy="870631"/>
              </a:xfrm>
              <a:prstGeom prst="rect">
                <a:avLst/>
              </a:prstGeom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9F97B-CC7F-135E-91C7-40F8669C76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84226" y="543109"/>
            <a:ext cx="2794072" cy="12590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7503AF-CE8A-E528-D9EF-2429AB0EEA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46540" y="1812873"/>
            <a:ext cx="2629287" cy="1202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DEC58-20E8-D4B3-C521-34025A1E34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17715" y="792072"/>
            <a:ext cx="1253002" cy="1243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DA7C9-E2E0-0D80-935D-741CA5D3E1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126" y="779965"/>
            <a:ext cx="1241650" cy="1253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0B6DD5-FBDC-B020-7A09-82A861DE1BCD}"/>
              </a:ext>
            </a:extLst>
          </p:cNvPr>
          <p:cNvSpPr txBox="1"/>
          <p:nvPr/>
        </p:nvSpPr>
        <p:spPr>
          <a:xfrm>
            <a:off x="2093385" y="1990593"/>
            <a:ext cx="56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EB07A-C64C-2C36-E4BC-B32A32D2F9E3}"/>
              </a:ext>
            </a:extLst>
          </p:cNvPr>
          <p:cNvSpPr txBox="1"/>
          <p:nvPr/>
        </p:nvSpPr>
        <p:spPr>
          <a:xfrm>
            <a:off x="3677344" y="2070194"/>
            <a:ext cx="56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CC629C-8AD2-8811-873B-180FC25FD8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01674" y="806858"/>
            <a:ext cx="1253002" cy="12590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07A607-6106-AE93-6168-3EDCDA7908A5}"/>
              </a:ext>
            </a:extLst>
          </p:cNvPr>
          <p:cNvGrpSpPr/>
          <p:nvPr/>
        </p:nvGrpSpPr>
        <p:grpSpPr>
          <a:xfrm>
            <a:off x="6305214" y="3041519"/>
            <a:ext cx="2547167" cy="1152891"/>
            <a:chOff x="7030802" y="3283582"/>
            <a:chExt cx="2629288" cy="1005402"/>
          </a:xfrm>
        </p:grpSpPr>
        <p:pic>
          <p:nvPicPr>
            <p:cNvPr id="19" name="Picture 18" descr="A yellow background with black numbers and arrows&#10;&#10;Description automatically generated">
              <a:extLst>
                <a:ext uri="{FF2B5EF4-FFF2-40B4-BE49-F238E27FC236}">
                  <a16:creationId xmlns:a16="http://schemas.microsoft.com/office/drawing/2014/main" id="{1216890E-D7BE-09D8-2E37-46B573FF5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0802" y="3283582"/>
              <a:ext cx="2629288" cy="100540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928264-1C44-71C6-48EE-814F24B32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859" t="14071" r="8973" b="21665"/>
            <a:stretch/>
          </p:blipFill>
          <p:spPr>
            <a:xfrm>
              <a:off x="8288466" y="3350995"/>
              <a:ext cx="1329736" cy="90441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3356E23-6A02-D6E0-7914-DF282011F22B}"/>
              </a:ext>
            </a:extLst>
          </p:cNvPr>
          <p:cNvSpPr txBox="1"/>
          <p:nvPr/>
        </p:nvSpPr>
        <p:spPr>
          <a:xfrm>
            <a:off x="5549139" y="3435870"/>
            <a:ext cx="7560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>
                <a:solidFill>
                  <a:prstClr val="black"/>
                </a:solidFill>
                <a:latin typeface="Calibri" panose="020F0502020204030204"/>
              </a:rPr>
              <a:t>20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0mm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49DCF7-9B04-A322-9C7C-57855CA3E76E}"/>
              </a:ext>
            </a:extLst>
          </p:cNvPr>
          <p:cNvSpPr txBox="1"/>
          <p:nvPr/>
        </p:nvSpPr>
        <p:spPr>
          <a:xfrm>
            <a:off x="10298243" y="3908226"/>
            <a:ext cx="18937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Dimensions are in mm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D4DA935-AEDB-BED9-9A42-6F753EBA1C37}"/>
              </a:ext>
            </a:extLst>
          </p:cNvPr>
          <p:cNvCxnSpPr>
            <a:cxnSpLocks/>
          </p:cNvCxnSpPr>
          <p:nvPr/>
        </p:nvCxnSpPr>
        <p:spPr>
          <a:xfrm>
            <a:off x="34107" y="3435870"/>
            <a:ext cx="6271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white fan on a blue surface&#10;&#10;Description automatically generated">
            <a:extLst>
              <a:ext uri="{FF2B5EF4-FFF2-40B4-BE49-F238E27FC236}">
                <a16:creationId xmlns:a16="http://schemas.microsoft.com/office/drawing/2014/main" id="{E1676F5B-9843-477C-913D-625B6C00337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824" y="2397672"/>
            <a:ext cx="889967" cy="9016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C48B33F-94F5-99E3-FB50-B19E5EA6B672}"/>
              </a:ext>
            </a:extLst>
          </p:cNvPr>
          <p:cNvSpPr txBox="1"/>
          <p:nvPr/>
        </p:nvSpPr>
        <p:spPr>
          <a:xfrm>
            <a:off x="612644" y="3047577"/>
            <a:ext cx="2263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Grill on Back Side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2C2D0E-5F29-091D-2B2C-C6D422989B90}"/>
              </a:ext>
            </a:extLst>
          </p:cNvPr>
          <p:cNvSpPr txBox="1"/>
          <p:nvPr/>
        </p:nvSpPr>
        <p:spPr>
          <a:xfrm>
            <a:off x="-563382" y="3444496"/>
            <a:ext cx="20888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20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0MM</a:t>
            </a:r>
          </a:p>
        </p:txBody>
      </p:sp>
      <p:pic>
        <p:nvPicPr>
          <p:cNvPr id="52" name="Picture 51" descr="A white fan with a black background&#10;&#10;Description automatically generated">
            <a:extLst>
              <a:ext uri="{FF2B5EF4-FFF2-40B4-BE49-F238E27FC236}">
                <a16:creationId xmlns:a16="http://schemas.microsoft.com/office/drawing/2014/main" id="{7C89919D-C937-994A-A5B6-D793F41A2BB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6525" r="7415" b="4669"/>
          <a:stretch/>
        </p:blipFill>
        <p:spPr>
          <a:xfrm>
            <a:off x="-32531" y="3558150"/>
            <a:ext cx="1617000" cy="1680932"/>
          </a:xfrm>
          <a:prstGeom prst="rect">
            <a:avLst/>
          </a:prstGeom>
        </p:spPr>
      </p:pic>
      <p:pic>
        <p:nvPicPr>
          <p:cNvPr id="54" name="Picture 53" descr="A white fan on a blue surface&#10;&#10;Description automatically generated">
            <a:extLst>
              <a:ext uri="{FF2B5EF4-FFF2-40B4-BE49-F238E27FC236}">
                <a16:creationId xmlns:a16="http://schemas.microsoft.com/office/drawing/2014/main" id="{CCE17AF1-EFEE-9152-F809-4FB003E268D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8003"/>
          <a:stretch/>
        </p:blipFill>
        <p:spPr>
          <a:xfrm>
            <a:off x="204100" y="5838514"/>
            <a:ext cx="893570" cy="925853"/>
          </a:xfrm>
          <a:prstGeom prst="rect">
            <a:avLst/>
          </a:prstGeom>
        </p:spPr>
      </p:pic>
      <p:pic>
        <p:nvPicPr>
          <p:cNvPr id="55" name="Picture 54" descr="A white fan with a metal grill&#10;&#10;Description automatically generated">
            <a:extLst>
              <a:ext uri="{FF2B5EF4-FFF2-40B4-BE49-F238E27FC236}">
                <a16:creationId xmlns:a16="http://schemas.microsoft.com/office/drawing/2014/main" id="{5D964DE4-FDA0-E4ED-4D71-3A2DCB1DEC4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912" y="3745712"/>
            <a:ext cx="1356362" cy="1356362"/>
          </a:xfrm>
          <a:prstGeom prst="rect">
            <a:avLst/>
          </a:prstGeom>
        </p:spPr>
      </p:pic>
      <p:pic>
        <p:nvPicPr>
          <p:cNvPr id="58" name="Picture 57" descr="A black fan with a black circle&#10;&#10;Description automatically generated">
            <a:extLst>
              <a:ext uri="{FF2B5EF4-FFF2-40B4-BE49-F238E27FC236}">
                <a16:creationId xmlns:a16="http://schemas.microsoft.com/office/drawing/2014/main" id="{ED177BA0-6EBE-93B1-5220-CEAAF5B2E8B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040" y="3750091"/>
            <a:ext cx="1356362" cy="137098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86E278-2B7D-139E-16C2-E38B27814928}"/>
              </a:ext>
            </a:extLst>
          </p:cNvPr>
          <p:cNvSpPr txBox="1"/>
          <p:nvPr/>
        </p:nvSpPr>
        <p:spPr>
          <a:xfrm>
            <a:off x="529032" y="4963575"/>
            <a:ext cx="56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Ivory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B314A10-2561-F981-A7FB-3EBA36913853}"/>
              </a:ext>
            </a:extLst>
          </p:cNvPr>
          <p:cNvSpPr txBox="1"/>
          <p:nvPr/>
        </p:nvSpPr>
        <p:spPr>
          <a:xfrm>
            <a:off x="2110478" y="4974789"/>
            <a:ext cx="56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7B6BAA-64A1-D1C9-C813-653188971EAE}"/>
              </a:ext>
            </a:extLst>
          </p:cNvPr>
          <p:cNvSpPr txBox="1"/>
          <p:nvPr/>
        </p:nvSpPr>
        <p:spPr>
          <a:xfrm>
            <a:off x="3805741" y="5053533"/>
            <a:ext cx="56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0131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01060"/>
              </p:ext>
            </p:extLst>
          </p:nvPr>
        </p:nvGraphicFramePr>
        <p:xfrm>
          <a:off x="6095999" y="3177843"/>
          <a:ext cx="5923570" cy="1191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878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199336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137128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182614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182614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33389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500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1300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1250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 in 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133711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0267326" y="5322904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EAD51A0-FB80-4259-8770-869711535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658974"/>
              </p:ext>
            </p:extLst>
          </p:nvPr>
        </p:nvGraphicFramePr>
        <p:xfrm>
          <a:off x="6096000" y="549516"/>
          <a:ext cx="5923569" cy="2409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9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81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 Curvy Frame Design including flexible beading to damp vibration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3368790"/>
                  </a:ext>
                </a:extLst>
              </a:tr>
              <a:tr h="48581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Circular Front Guard for protection from  Birds &amp; Foreign Material</a:t>
                      </a:r>
                      <a:endParaRPr lang="en-IN" sz="1200" b="1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81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Long Lasting Powder coated metallic finish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2606785725"/>
                  </a:ext>
                </a:extLst>
              </a:tr>
              <a:tr h="48581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Flexible Beading to Reduce Vibration &amp; Noise</a:t>
                      </a:r>
                    </a:p>
                  </a:txBody>
                  <a:tcPr marL="62467" marR="62467" marT="31233" marB="31233" anchor="ctr"/>
                </a:tc>
                <a:extLst>
                  <a:ext uri="{0D108BD9-81ED-4DB2-BD59-A6C34878D82A}">
                    <a16:rowId xmlns:a16="http://schemas.microsoft.com/office/drawing/2014/main" val="3744412535"/>
                  </a:ext>
                </a:extLst>
              </a:tr>
            </a:tbl>
          </a:graphicData>
        </a:graphic>
      </p:graphicFrame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1C536E08-3BD9-42BD-8457-59A8182E971C}"/>
              </a:ext>
            </a:extLst>
          </p:cNvPr>
          <p:cNvSpPr/>
          <p:nvPr/>
        </p:nvSpPr>
        <p:spPr>
          <a:xfrm>
            <a:off x="2" y="35391"/>
            <a:ext cx="1069674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87B67B-1716-488E-85EE-FE759314888E}"/>
              </a:ext>
            </a:extLst>
          </p:cNvPr>
          <p:cNvGrpSpPr/>
          <p:nvPr/>
        </p:nvGrpSpPr>
        <p:grpSpPr>
          <a:xfrm>
            <a:off x="189787" y="35391"/>
            <a:ext cx="3136938" cy="371197"/>
            <a:chOff x="525300" y="0"/>
            <a:chExt cx="2828129" cy="371197"/>
          </a:xfrm>
        </p:grpSpPr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66EEA029-DC86-4BC1-BE6B-3CB2DE64E4B8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8" name="Arrow: Chevron 6">
              <a:extLst>
                <a:ext uri="{FF2B5EF4-FFF2-40B4-BE49-F238E27FC236}">
                  <a16:creationId xmlns:a16="http://schemas.microsoft.com/office/drawing/2014/main" id="{6EE31110-B887-4C2D-B6D1-3ECEC44CE7E3}"/>
                </a:ext>
              </a:extLst>
            </p:cNvPr>
            <p:cNvSpPr txBox="1"/>
            <p:nvPr/>
          </p:nvSpPr>
          <p:spPr>
            <a:xfrm>
              <a:off x="1449364" y="0"/>
              <a:ext cx="190406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Metal Exhaust</a:t>
              </a:r>
              <a:endParaRPr lang="en-IN" sz="1200"/>
            </a:p>
          </p:txBody>
        </p:sp>
        <p:sp>
          <p:nvSpPr>
            <p:cNvPr id="29" name="Arrow: Chevron 6">
              <a:extLst>
                <a:ext uri="{FF2B5EF4-FFF2-40B4-BE49-F238E27FC236}">
                  <a16:creationId xmlns:a16="http://schemas.microsoft.com/office/drawing/2014/main" id="{8214DFDB-A9BC-4478-9E69-3A473C2F2824}"/>
                </a:ext>
              </a:extLst>
            </p:cNvPr>
            <p:cNvSpPr txBox="1"/>
            <p:nvPr/>
          </p:nvSpPr>
          <p:spPr>
            <a:xfrm>
              <a:off x="525300" y="0"/>
              <a:ext cx="887198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Anmol Plus</a:t>
              </a:r>
              <a:endParaRPr lang="en-IN" sz="1200"/>
            </a:p>
          </p:txBody>
        </p:sp>
      </p:grpSp>
      <p:pic>
        <p:nvPicPr>
          <p:cNvPr id="15" name="Picture 14" descr="A blue stamp with white text&#10;&#10;Description automatically generated">
            <a:extLst>
              <a:ext uri="{FF2B5EF4-FFF2-40B4-BE49-F238E27FC236}">
                <a16:creationId xmlns:a16="http://schemas.microsoft.com/office/drawing/2014/main" id="{EF28A060-51FA-40FA-8FEF-EA6E22E762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6D3C378-A494-4575-8394-410E0EC098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5099185-5687-4724-B813-C02F52FD0C11}"/>
              </a:ext>
            </a:extLst>
          </p:cNvPr>
          <p:cNvGrpSpPr/>
          <p:nvPr/>
        </p:nvGrpSpPr>
        <p:grpSpPr>
          <a:xfrm>
            <a:off x="2230253" y="35391"/>
            <a:ext cx="1388336" cy="371197"/>
            <a:chOff x="1202290" y="0"/>
            <a:chExt cx="1296647" cy="371197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AAECC036-2240-4D0B-BA58-7D1E4D60BB65}"/>
                </a:ext>
              </a:extLst>
            </p:cNvPr>
            <p:cNvSpPr/>
            <p:nvPr/>
          </p:nvSpPr>
          <p:spPr>
            <a:xfrm>
              <a:off x="1202290" y="0"/>
              <a:ext cx="1296647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1" name="Arrow: Chevron 6">
              <a:extLst>
                <a:ext uri="{FF2B5EF4-FFF2-40B4-BE49-F238E27FC236}">
                  <a16:creationId xmlns:a16="http://schemas.microsoft.com/office/drawing/2014/main" id="{59C20C05-E8E6-4349-AD62-04AE4CD24884}"/>
                </a:ext>
              </a:extLst>
            </p:cNvPr>
            <p:cNvSpPr txBox="1"/>
            <p:nvPr/>
          </p:nvSpPr>
          <p:spPr>
            <a:xfrm>
              <a:off x="1380329" y="0"/>
              <a:ext cx="1087633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/>
                <a:t>Metallic Grey</a:t>
              </a:r>
              <a:endParaRPr lang="en-IN" sz="120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34174E4-225C-4976-BD18-1D84C0A6B479}"/>
              </a:ext>
            </a:extLst>
          </p:cNvPr>
          <p:cNvSpPr txBox="1"/>
          <p:nvPr/>
        </p:nvSpPr>
        <p:spPr>
          <a:xfrm>
            <a:off x="2203067" y="3773729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Metallic Grey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02966D-88BB-93D1-CDBA-BDBC04924B57}"/>
              </a:ext>
            </a:extLst>
          </p:cNvPr>
          <p:cNvGrpSpPr/>
          <p:nvPr/>
        </p:nvGrpSpPr>
        <p:grpSpPr>
          <a:xfrm>
            <a:off x="710346" y="4527244"/>
            <a:ext cx="3986264" cy="2037370"/>
            <a:chOff x="710346" y="4527244"/>
            <a:chExt cx="3986264" cy="2037370"/>
          </a:xfrm>
        </p:grpSpPr>
        <p:pic>
          <p:nvPicPr>
            <p:cNvPr id="2" name="Picture 1" descr="A close-up of a fan&#10;&#10;Description automatically generated">
              <a:extLst>
                <a:ext uri="{FF2B5EF4-FFF2-40B4-BE49-F238E27FC236}">
                  <a16:creationId xmlns:a16="http://schemas.microsoft.com/office/drawing/2014/main" id="{021796BB-6D6F-2FAA-9C4E-D21CCBCC6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126378" y="4994382"/>
              <a:ext cx="2037370" cy="1103094"/>
            </a:xfrm>
            <a:prstGeom prst="rect">
              <a:avLst/>
            </a:prstGeom>
          </p:spPr>
        </p:pic>
        <p:pic>
          <p:nvPicPr>
            <p:cNvPr id="3" name="Picture 2" descr="A fan on a wood floor&#10;&#10;Description automatically generated">
              <a:extLst>
                <a:ext uri="{FF2B5EF4-FFF2-40B4-BE49-F238E27FC236}">
                  <a16:creationId xmlns:a16="http://schemas.microsoft.com/office/drawing/2014/main" id="{18D03519-5F57-2C8F-FFB5-075647733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17885" y="5071194"/>
              <a:ext cx="1934390" cy="9494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14F40F-F50D-CF52-AD48-E9B29FA03FC2}"/>
                </a:ext>
              </a:extLst>
            </p:cNvPr>
            <p:cNvSpPr txBox="1"/>
            <p:nvPr/>
          </p:nvSpPr>
          <p:spPr>
            <a:xfrm>
              <a:off x="2027579" y="4972554"/>
              <a:ext cx="116454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100">
                  <a:solidFill>
                    <a:prstClr val="black"/>
                  </a:solidFill>
                  <a:latin typeface="Calibri"/>
                </a:rPr>
                <a:t>Flexible Beading</a:t>
              </a:r>
              <a:endParaRPr kumimoji="0" lang="en-IN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DBA9F3B-25CF-74E8-C261-36197AA11B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7855" y="4724400"/>
              <a:ext cx="628274" cy="378959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ADC81BB-286A-BAA5-E588-66523C8EC9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1056" y="4593595"/>
              <a:ext cx="948216" cy="466807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C91ECEE-BC6E-49A0-A8EA-5FF7FAF33BB2}"/>
              </a:ext>
            </a:extLst>
          </p:cNvPr>
          <p:cNvSpPr txBox="1"/>
          <p:nvPr/>
        </p:nvSpPr>
        <p:spPr>
          <a:xfrm>
            <a:off x="772614" y="3401198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100">
                <a:solidFill>
                  <a:prstClr val="black"/>
                </a:solidFill>
                <a:latin typeface="Calibri"/>
              </a:rPr>
              <a:t>14253MGY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96CEC1-82E6-45F6-BE91-E68F6C57D727}"/>
              </a:ext>
            </a:extLst>
          </p:cNvPr>
          <p:cNvSpPr txBox="1"/>
          <p:nvPr/>
        </p:nvSpPr>
        <p:spPr>
          <a:xfrm>
            <a:off x="3467000" y="3401198"/>
            <a:ext cx="1164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100">
                <a:solidFill>
                  <a:prstClr val="black"/>
                </a:solidFill>
                <a:latin typeface="Calibri"/>
              </a:rPr>
              <a:t>14254MGY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black fan with a black background&#10;&#10;Description automatically generated">
            <a:extLst>
              <a:ext uri="{FF2B5EF4-FFF2-40B4-BE49-F238E27FC236}">
                <a16:creationId xmlns:a16="http://schemas.microsoft.com/office/drawing/2014/main" id="{36CB68EE-1C33-4532-ADD4-AB5B4FA6B8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203" y="827011"/>
            <a:ext cx="2770587" cy="2770587"/>
          </a:xfrm>
          <a:prstGeom prst="rect">
            <a:avLst/>
          </a:prstGeom>
        </p:spPr>
      </p:pic>
      <p:pic>
        <p:nvPicPr>
          <p:cNvPr id="36" name="Picture 35" descr="A black fan with a black background&#10;&#10;Description automatically generated">
            <a:extLst>
              <a:ext uri="{FF2B5EF4-FFF2-40B4-BE49-F238E27FC236}">
                <a16:creationId xmlns:a16="http://schemas.microsoft.com/office/drawing/2014/main" id="{AD9EEED0-3E5F-4D8E-AA32-B97584228C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09" y="827011"/>
            <a:ext cx="2770587" cy="27705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60A8A-9EA7-467A-A7EC-A0638ECFD12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67</a:t>
            </a:fld>
            <a:endParaRPr lang="en-IN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623D621-9CA8-49D2-ACB5-DFEBBF18F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048570"/>
              </p:ext>
            </p:extLst>
          </p:nvPr>
        </p:nvGraphicFramePr>
        <p:xfrm>
          <a:off x="6130973" y="4719122"/>
          <a:ext cx="2701989" cy="1030083"/>
        </p:xfrm>
        <a:graphic>
          <a:graphicData uri="http://schemas.openxmlformats.org/drawingml/2006/table">
            <a:tbl>
              <a:tblPr/>
              <a:tblGrid>
                <a:gridCol w="900663">
                  <a:extLst>
                    <a:ext uri="{9D8B030D-6E8A-4147-A177-3AD203B41FA5}">
                      <a16:colId xmlns:a16="http://schemas.microsoft.com/office/drawing/2014/main" val="931122466"/>
                    </a:ext>
                  </a:extLst>
                </a:gridCol>
                <a:gridCol w="900663">
                  <a:extLst>
                    <a:ext uri="{9D8B030D-6E8A-4147-A177-3AD203B41FA5}">
                      <a16:colId xmlns:a16="http://schemas.microsoft.com/office/drawing/2014/main" val="3795562315"/>
                    </a:ext>
                  </a:extLst>
                </a:gridCol>
                <a:gridCol w="900663">
                  <a:extLst>
                    <a:ext uri="{9D8B030D-6E8A-4147-A177-3AD203B41FA5}">
                      <a16:colId xmlns:a16="http://schemas.microsoft.com/office/drawing/2014/main" val="1885477"/>
                    </a:ext>
                  </a:extLst>
                </a:gridCol>
              </a:tblGrid>
              <a:tr h="3433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MRP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DLP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413402"/>
                  </a:ext>
                </a:extLst>
              </a:tr>
              <a:tr h="3433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230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1,900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968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431810"/>
                  </a:ext>
                </a:extLst>
              </a:tr>
              <a:tr h="3433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2,100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1,105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676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9339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8B5DF507-834E-41EC-ABA9-7BD7A0CB61FC}"/>
              </a:ext>
            </a:extLst>
          </p:cNvPr>
          <p:cNvSpPr/>
          <p:nvPr/>
        </p:nvSpPr>
        <p:spPr>
          <a:xfrm>
            <a:off x="1072688" y="40438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033866"/>
              </p:ext>
            </p:extLst>
          </p:nvPr>
        </p:nvGraphicFramePr>
        <p:xfrm>
          <a:off x="6007106" y="3399768"/>
          <a:ext cx="5923569" cy="1007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532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999742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47886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985803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255063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320</a:t>
                      </a:r>
                      <a:endParaRPr lang="en-IN" sz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52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b="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4.0</a:t>
                      </a:r>
                      <a:endParaRPr lang="en-IN" sz="1200" b="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 in 1</a:t>
                      </a:r>
                      <a:endParaRPr lang="en-IN" sz="120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241113" y="5513693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Environment &amp; Health Protection</a:t>
              </a:r>
            </a:p>
          </p:txBody>
        </p:sp>
      </p:grpSp>
      <p:pic>
        <p:nvPicPr>
          <p:cNvPr id="29" name="Picture 28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0D8E36D4-6E49-40A6-8926-E1C757E45C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342" y="6306910"/>
            <a:ext cx="1228574" cy="55109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4BD01F84-9D42-4DB8-BB2D-10351F5FA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541398"/>
              </p:ext>
            </p:extLst>
          </p:nvPr>
        </p:nvGraphicFramePr>
        <p:xfrm>
          <a:off x="6056073" y="905509"/>
          <a:ext cx="5930943" cy="2310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0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43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6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Antique copper and brass ceiling fan with a wooden finish and Six blades</a:t>
                      </a:r>
                      <a:r>
                        <a:rPr lang="en-US" sz="1200" b="1" i="0" kern="1200">
                          <a:solidFill>
                            <a:schemeClr val="dk1"/>
                          </a:solidFill>
                          <a:effectLst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.</a:t>
                      </a:r>
                      <a:endParaRPr lang="en-IN" sz="1200" b="1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690701"/>
                  </a:ext>
                </a:extLst>
              </a:tr>
              <a:tr h="23060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Energy Efficient Fan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60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IN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BEE Approved </a:t>
                      </a:r>
                      <a:r>
                        <a:rPr kumimoji="1" lang="en-IN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One Star </a:t>
                      </a:r>
                      <a:r>
                        <a:rPr kumimoji="1" lang="en-IN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Rated for Energy Saving </a:t>
                      </a: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consumes less energy than conventional fans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6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883311"/>
                  </a:ext>
                </a:extLst>
              </a:tr>
              <a:tr h="23060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IN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Smooth and Silent Operation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010195"/>
                  </a:ext>
                </a:extLst>
              </a:tr>
              <a:tr h="230607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</a:tbl>
          </a:graphicData>
        </a:graphic>
      </p:graphicFrame>
      <p:pic>
        <p:nvPicPr>
          <p:cNvPr id="30" name="Picture 29" descr="A blue stamp with white text&#10;&#10;Description automatically generated">
            <a:extLst>
              <a:ext uri="{FF2B5EF4-FFF2-40B4-BE49-F238E27FC236}">
                <a16:creationId xmlns:a16="http://schemas.microsoft.com/office/drawing/2014/main" id="{982F0FF8-3AAF-4E61-B314-631E3E72FD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9A9E0548-901A-46C8-81A0-FBD7EBD1F4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DC3634EA-FDF7-4518-95EE-165E24DBF2B5}"/>
              </a:ext>
            </a:extLst>
          </p:cNvPr>
          <p:cNvSpPr/>
          <p:nvPr/>
        </p:nvSpPr>
        <p:spPr>
          <a:xfrm>
            <a:off x="1" y="42318"/>
            <a:ext cx="1178028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87C64F-6123-4954-B66F-E6AA2D277EA8}"/>
              </a:ext>
            </a:extLst>
          </p:cNvPr>
          <p:cNvGrpSpPr/>
          <p:nvPr/>
        </p:nvGrpSpPr>
        <p:grpSpPr>
          <a:xfrm>
            <a:off x="1371606" y="30524"/>
            <a:ext cx="2499648" cy="387262"/>
            <a:chOff x="232766" y="-16065"/>
            <a:chExt cx="2769413" cy="387262"/>
          </a:xfrm>
        </p:grpSpPr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10A3074A-0F5D-4CEA-A84E-32432FA40069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rrow: Chevron 6">
              <a:extLst>
                <a:ext uri="{FF2B5EF4-FFF2-40B4-BE49-F238E27FC236}">
                  <a16:creationId xmlns:a16="http://schemas.microsoft.com/office/drawing/2014/main" id="{29D97DD4-FBF0-4C15-9E15-A94ACC212011}"/>
                </a:ext>
              </a:extLst>
            </p:cNvPr>
            <p:cNvSpPr txBox="1"/>
            <p:nvPr/>
          </p:nvSpPr>
          <p:spPr>
            <a:xfrm>
              <a:off x="232766" y="-16065"/>
              <a:ext cx="1305162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Super Premium</a:t>
              </a: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CA9D231-326B-4F84-B1B6-3DC21D64E4E2}"/>
              </a:ext>
            </a:extLst>
          </p:cNvPr>
          <p:cNvSpPr txBox="1"/>
          <p:nvPr/>
        </p:nvSpPr>
        <p:spPr>
          <a:xfrm>
            <a:off x="2664363" y="80479"/>
            <a:ext cx="1459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Unique Design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C61DF1-5796-4D96-9A3F-D9C30EABA3D3}"/>
              </a:ext>
            </a:extLst>
          </p:cNvPr>
          <p:cNvSpPr txBox="1"/>
          <p:nvPr/>
        </p:nvSpPr>
        <p:spPr>
          <a:xfrm>
            <a:off x="248094" y="87536"/>
            <a:ext cx="8245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 Blade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object 2">
            <a:extLst>
              <a:ext uri="{FF2B5EF4-FFF2-40B4-BE49-F238E27FC236}">
                <a16:creationId xmlns:a16="http://schemas.microsoft.com/office/drawing/2014/main" id="{32AFB957-DBF8-4306-A3EE-C59D35C8DC4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79" y="1032592"/>
            <a:ext cx="3434162" cy="1818796"/>
          </a:xfrm>
          <a:prstGeom prst="rect">
            <a:avLst/>
          </a:prstGeom>
        </p:spPr>
      </p:pic>
      <p:pic>
        <p:nvPicPr>
          <p:cNvPr id="45" name="object 2">
            <a:extLst>
              <a:ext uri="{FF2B5EF4-FFF2-40B4-BE49-F238E27FC236}">
                <a16:creationId xmlns:a16="http://schemas.microsoft.com/office/drawing/2014/main" id="{E329FD34-6776-48A5-BCA2-930C388E445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04229" y="3399768"/>
            <a:ext cx="3334050" cy="1818796"/>
          </a:xfrm>
          <a:prstGeom prst="rect">
            <a:avLst/>
          </a:prstGeom>
        </p:spPr>
      </p:pic>
      <p:pic>
        <p:nvPicPr>
          <p:cNvPr id="47" name="Picture 46" descr="A logo with text and numbers&#10;&#10;Description automatically generated">
            <a:extLst>
              <a:ext uri="{FF2B5EF4-FFF2-40B4-BE49-F238E27FC236}">
                <a16:creationId xmlns:a16="http://schemas.microsoft.com/office/drawing/2014/main" id="{4EAF1785-D68A-40DD-BF4D-B4D601C6A1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9" y="5736246"/>
            <a:ext cx="1240103" cy="10312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48FB6-3558-44C2-B1C6-20A4BD61BA1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130DF-2E0F-4D9E-926A-FB27B8D834D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2014" panose="020B05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2014" panose="020B05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7327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8B5DF507-834E-41EC-ABA9-7BD7A0CB61FC}"/>
              </a:ext>
            </a:extLst>
          </p:cNvPr>
          <p:cNvSpPr/>
          <p:nvPr/>
        </p:nvSpPr>
        <p:spPr>
          <a:xfrm>
            <a:off x="1072688" y="40438"/>
            <a:ext cx="1497013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C71751B-4B26-492E-9B44-05D89BDD6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29191"/>
              </p:ext>
            </p:extLst>
          </p:nvPr>
        </p:nvGraphicFramePr>
        <p:xfrm>
          <a:off x="5947069" y="4137712"/>
          <a:ext cx="615958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114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39576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985653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25081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25081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25081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333896"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350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52 (Fan Only)</a:t>
                      </a:r>
                      <a:endParaRPr lang="en-IN" sz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210</a:t>
                      </a:r>
                      <a:endParaRPr lang="en-IN" sz="1200" b="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4.0</a:t>
                      </a:r>
                      <a:endParaRPr lang="en-IN" sz="1200" b="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 in 1</a:t>
                      </a:r>
                      <a:endParaRPr lang="en-IN" sz="1200" kern="1200" dirty="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411D7-1ED1-4986-AA37-99A739A7AED9}"/>
              </a:ext>
            </a:extLst>
          </p:cNvPr>
          <p:cNvGrpSpPr/>
          <p:nvPr/>
        </p:nvGrpSpPr>
        <p:grpSpPr>
          <a:xfrm>
            <a:off x="1332023" y="5522158"/>
            <a:ext cx="1346521" cy="1305318"/>
            <a:chOff x="1468869" y="4300190"/>
            <a:chExt cx="1346521" cy="1305318"/>
          </a:xfrm>
        </p:grpSpPr>
        <p:pic>
          <p:nvPicPr>
            <p:cNvPr id="23" name="Picture 22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96587D4C-DAE1-492E-9B8F-01AD5C3E2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6A94C032-CFFD-4835-A099-9AF0A4AFA2B9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Environment &amp; Health Protection</a:t>
              </a:r>
            </a:p>
          </p:txBody>
        </p:sp>
      </p:grpSp>
      <p:pic>
        <p:nvPicPr>
          <p:cNvPr id="29" name="Picture 28" descr="A black rectangular object with white text and numbers&#10;&#10;Description automatically generated">
            <a:extLst>
              <a:ext uri="{FF2B5EF4-FFF2-40B4-BE49-F238E27FC236}">
                <a16:creationId xmlns:a16="http://schemas.microsoft.com/office/drawing/2014/main" id="{0D8E36D4-6E49-40A6-8926-E1C757E45C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8509" y="6121566"/>
            <a:ext cx="1228574" cy="55109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4BD01F84-9D42-4DB8-BB2D-10351F5FA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974886"/>
              </p:ext>
            </p:extLst>
          </p:nvPr>
        </p:nvGraphicFramePr>
        <p:xfrm>
          <a:off x="5939695" y="626561"/>
          <a:ext cx="6166961" cy="335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6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4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86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1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Antique 4-blade chandelier fan brings grace and class to any space with its light and fan functions</a:t>
                      </a:r>
                      <a:endParaRPr lang="en-IN" sz="1200" b="1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690701"/>
                  </a:ext>
                </a:extLst>
              </a:tr>
              <a:tr h="32211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Energy Efficient Fan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8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kumimoji="1" lang="en-IN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BEE Approved </a:t>
                      </a:r>
                      <a:r>
                        <a:rPr kumimoji="1" lang="en-IN" sz="1200" b="1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One Star </a:t>
                      </a:r>
                      <a:r>
                        <a:rPr kumimoji="1" lang="en-IN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Rated for Energy Saving, it </a:t>
                      </a: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consumes less energy than conventional fans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1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BIS approved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883311"/>
                  </a:ext>
                </a:extLst>
              </a:tr>
              <a:tr h="32211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Remote Control Operation For Lamp, Fan ON/Off</a:t>
                      </a:r>
                      <a:endParaRPr lang="en-IN" sz="1200" b="0" kern="1200">
                        <a:solidFill>
                          <a:schemeClr val="tx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213223"/>
                  </a:ext>
                </a:extLst>
              </a:tr>
              <a:tr h="32211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control through  Remote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716464"/>
                  </a:ext>
                </a:extLst>
              </a:tr>
              <a:tr h="32211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1"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PCB Controller on Top for easy replacement/service</a:t>
                      </a:r>
                      <a:endParaRPr kumimoji="1"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117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</a:tbl>
          </a:graphicData>
        </a:graphic>
      </p:graphicFrame>
      <p:pic>
        <p:nvPicPr>
          <p:cNvPr id="30" name="Picture 29" descr="A blue stamp with white text&#10;&#10;Description automatically generated">
            <a:extLst>
              <a:ext uri="{FF2B5EF4-FFF2-40B4-BE49-F238E27FC236}">
                <a16:creationId xmlns:a16="http://schemas.microsoft.com/office/drawing/2014/main" id="{982F0FF8-3AAF-4E61-B314-631E3E72FD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67" y="19250"/>
            <a:ext cx="418429" cy="390349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9A9E0548-901A-46C8-81A0-FBD7EBD1F4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97" y="0"/>
            <a:ext cx="418429" cy="406765"/>
          </a:xfrm>
          <a:prstGeom prst="rect">
            <a:avLst/>
          </a:prstGeom>
        </p:spPr>
      </p:pic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DC3634EA-FDF7-4518-95EE-165E24DBF2B5}"/>
              </a:ext>
            </a:extLst>
          </p:cNvPr>
          <p:cNvSpPr/>
          <p:nvPr/>
        </p:nvSpPr>
        <p:spPr>
          <a:xfrm>
            <a:off x="1" y="42318"/>
            <a:ext cx="1178028" cy="371197"/>
          </a:xfrm>
          <a:prstGeom prst="chevr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87C64F-6123-4954-B66F-E6AA2D277EA8}"/>
              </a:ext>
            </a:extLst>
          </p:cNvPr>
          <p:cNvGrpSpPr/>
          <p:nvPr/>
        </p:nvGrpSpPr>
        <p:grpSpPr>
          <a:xfrm>
            <a:off x="1371606" y="30524"/>
            <a:ext cx="2499648" cy="387262"/>
            <a:chOff x="232766" y="-16065"/>
            <a:chExt cx="2769413" cy="387262"/>
          </a:xfrm>
        </p:grpSpPr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10A3074A-0F5D-4CEA-A84E-32432FA40069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rrow: Chevron 6">
              <a:extLst>
                <a:ext uri="{FF2B5EF4-FFF2-40B4-BE49-F238E27FC236}">
                  <a16:creationId xmlns:a16="http://schemas.microsoft.com/office/drawing/2014/main" id="{29D97DD4-FBF0-4C15-9E15-A94ACC212011}"/>
                </a:ext>
              </a:extLst>
            </p:cNvPr>
            <p:cNvSpPr txBox="1"/>
            <p:nvPr/>
          </p:nvSpPr>
          <p:spPr>
            <a:xfrm>
              <a:off x="232766" y="-16065"/>
              <a:ext cx="1240676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Super Premium</a:t>
              </a: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CA9D231-326B-4F84-B1B6-3DC21D64E4E2}"/>
              </a:ext>
            </a:extLst>
          </p:cNvPr>
          <p:cNvSpPr txBox="1"/>
          <p:nvPr/>
        </p:nvSpPr>
        <p:spPr>
          <a:xfrm>
            <a:off x="2737597" y="80775"/>
            <a:ext cx="1459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Chandelier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C61DF1-5796-4D96-9A3F-D9C30EABA3D3}"/>
              </a:ext>
            </a:extLst>
          </p:cNvPr>
          <p:cNvSpPr txBox="1"/>
          <p:nvPr/>
        </p:nvSpPr>
        <p:spPr>
          <a:xfrm>
            <a:off x="192486" y="87536"/>
            <a:ext cx="957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 Blade 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logo with text and numbers&#10;&#10;Description automatically generated">
            <a:extLst>
              <a:ext uri="{FF2B5EF4-FFF2-40B4-BE49-F238E27FC236}">
                <a16:creationId xmlns:a16="http://schemas.microsoft.com/office/drawing/2014/main" id="{C5757A36-4F0D-4486-8D29-D3065F6C91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03" y="5739221"/>
            <a:ext cx="1240103" cy="10312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5E9E7D-2E99-46BB-A62A-E84FB2F5074D}"/>
              </a:ext>
            </a:extLst>
          </p:cNvPr>
          <p:cNvGrpSpPr/>
          <p:nvPr/>
        </p:nvGrpSpPr>
        <p:grpSpPr>
          <a:xfrm>
            <a:off x="889207" y="1187276"/>
            <a:ext cx="4070890" cy="2447618"/>
            <a:chOff x="192403" y="964297"/>
            <a:chExt cx="3450336" cy="1949365"/>
          </a:xfrm>
        </p:grpSpPr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2F6C3955-96D9-456D-9548-5E930FDDD86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403" y="964297"/>
              <a:ext cx="3450336" cy="1949365"/>
            </a:xfrm>
            <a:prstGeom prst="rect">
              <a:avLst/>
            </a:prstGeom>
          </p:spPr>
        </p:pic>
        <p:pic>
          <p:nvPicPr>
            <p:cNvPr id="31" name="object 4">
              <a:extLst>
                <a:ext uri="{FF2B5EF4-FFF2-40B4-BE49-F238E27FC236}">
                  <a16:creationId xmlns:a16="http://schemas.microsoft.com/office/drawing/2014/main" id="{8D827CEA-6BA8-49B2-A8BB-29E8F433EE45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2173" y="1121135"/>
              <a:ext cx="143124" cy="45719"/>
            </a:xfrm>
            <a:prstGeom prst="rect">
              <a:avLst/>
            </a:prstGeom>
          </p:spPr>
        </p:pic>
        <p:pic>
          <p:nvPicPr>
            <p:cNvPr id="39" name="object 4">
              <a:extLst>
                <a:ext uri="{FF2B5EF4-FFF2-40B4-BE49-F238E27FC236}">
                  <a16:creationId xmlns:a16="http://schemas.microsoft.com/office/drawing/2014/main" id="{C1439A79-59FD-433E-9884-4E60C88FAA7F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8671" y="1121135"/>
              <a:ext cx="86260" cy="75898"/>
            </a:xfrm>
            <a:prstGeom prst="rect">
              <a:avLst/>
            </a:prstGeom>
          </p:spPr>
        </p:pic>
        <p:pic>
          <p:nvPicPr>
            <p:cNvPr id="38" name="object 4">
              <a:extLst>
                <a:ext uri="{FF2B5EF4-FFF2-40B4-BE49-F238E27FC236}">
                  <a16:creationId xmlns:a16="http://schemas.microsoft.com/office/drawing/2014/main" id="{C777B919-41EB-4BCE-9F8C-D465A8C5C40C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9196" y="2135910"/>
              <a:ext cx="226088" cy="113831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425FDAD-B7A2-4770-9CC0-B6C7064A4FFA}"/>
              </a:ext>
            </a:extLst>
          </p:cNvPr>
          <p:cNvSpPr txBox="1"/>
          <p:nvPr/>
        </p:nvSpPr>
        <p:spPr>
          <a:xfrm>
            <a:off x="3265437" y="4416686"/>
            <a:ext cx="1327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remote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B36A9AD-1BEE-4267-96CF-3C11BC93B96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23" t="7425" r="44744" b="20408"/>
          <a:stretch/>
        </p:blipFill>
        <p:spPr>
          <a:xfrm rot="19426368">
            <a:off x="3358696" y="3647395"/>
            <a:ext cx="272269" cy="7666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AD886-8182-4EF2-AB0B-727517AB2F6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130DF-2E0F-4D9E-926A-FB27B8D834D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2014" panose="020B05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2014" panose="020B05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5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ADE611BB-D503-4FD2-BBB2-D424FA039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30" y="2736874"/>
            <a:ext cx="2544376" cy="181810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FCD5EF4-19A5-4066-823F-70C70DB81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78" y="814879"/>
            <a:ext cx="2544376" cy="17288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41DC18-768B-43B9-AEDC-944F05FD2318}"/>
              </a:ext>
            </a:extLst>
          </p:cNvPr>
          <p:cNvSpPr txBox="1"/>
          <p:nvPr/>
        </p:nvSpPr>
        <p:spPr>
          <a:xfrm>
            <a:off x="-124315" y="1625807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BEE Label on Motor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019C18-6BE7-4BBA-AF68-75CCCBE43776}"/>
              </a:ext>
            </a:extLst>
          </p:cNvPr>
          <p:cNvSpPr txBox="1"/>
          <p:nvPr/>
        </p:nvSpPr>
        <p:spPr>
          <a:xfrm>
            <a:off x="6829" y="6334621"/>
            <a:ext cx="8866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 Remote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106BEF28-E41E-42A3-921D-5C4CC9B9A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439817"/>
              </p:ext>
            </p:extLst>
          </p:nvPr>
        </p:nvGraphicFramePr>
        <p:xfrm>
          <a:off x="6726621" y="590031"/>
          <a:ext cx="5368159" cy="3267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38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18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Attractive glossy &amp; matt colors metallic coating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35218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Energy Efficient Fan </a:t>
                      </a:r>
                      <a:endParaRPr lang="en-IN" sz="1200" b="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18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</a:t>
                      </a:r>
                      <a:r>
                        <a:rPr lang="en-IN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Five Star </a:t>
                      </a: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18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31498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 speed &amp; Eco Mode Through IR Remote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4185292720"/>
                  </a:ext>
                </a:extLst>
              </a:tr>
              <a:tr h="31498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Remote Control Operation with 1/ 2/4/6/8 hrs. Auto OFF Function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1536279600"/>
                  </a:ext>
                </a:extLst>
              </a:tr>
              <a:tr h="549769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Full RPM even at low voltage 130 V with super efficient noiseless motor</a:t>
                      </a:r>
                      <a:endParaRPr lang="en-IN" sz="1200" b="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4023636004"/>
                  </a:ext>
                </a:extLst>
              </a:tr>
              <a:tr h="31498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Black Plastic Bottom Housing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marL="62467" marR="62467" marT="31233" marB="31233"/>
                </a:tc>
                <a:extLst>
                  <a:ext uri="{0D108BD9-81ED-4DB2-BD59-A6C34878D82A}">
                    <a16:rowId xmlns:a16="http://schemas.microsoft.com/office/drawing/2014/main" val="1899071835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5F7172D-AF34-4B2B-B1F1-22B86AAEF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051332"/>
              </p:ext>
            </p:extLst>
          </p:nvPr>
        </p:nvGraphicFramePr>
        <p:xfrm>
          <a:off x="5621202" y="3962400"/>
          <a:ext cx="6498475" cy="2240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873">
                  <a:extLst>
                    <a:ext uri="{9D8B030D-6E8A-4147-A177-3AD203B41FA5}">
                      <a16:colId xmlns:a16="http://schemas.microsoft.com/office/drawing/2014/main" val="2449019037"/>
                    </a:ext>
                  </a:extLst>
                </a:gridCol>
                <a:gridCol w="838767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83876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838767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838767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838767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838767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84000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Product</a:t>
                      </a:r>
                    </a:p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Code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6666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14173CBR/LWH/SSL/EBR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350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215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7.2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  <a:tr h="46666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14209CBR/LWH/SSL/EBR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160703"/>
                  </a:ext>
                </a:extLst>
              </a:tr>
              <a:tr h="46666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14228CBR/LWH/SSL/EBR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800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6-in-1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80901622"/>
                  </a:ext>
                </a:extLst>
              </a:tr>
            </a:tbl>
          </a:graphicData>
        </a:graphic>
      </p:graphicFrame>
      <p:pic>
        <p:nvPicPr>
          <p:cNvPr id="42" name="Picture 41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03715517-2C9E-499F-9989-9B3429E9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1558" y="5671594"/>
            <a:ext cx="689810" cy="67064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5B8BEE7-C6EB-4973-B85E-A680065EB9E8}"/>
              </a:ext>
            </a:extLst>
          </p:cNvPr>
          <p:cNvGrpSpPr/>
          <p:nvPr/>
        </p:nvGrpSpPr>
        <p:grpSpPr>
          <a:xfrm>
            <a:off x="0" y="35391"/>
            <a:ext cx="1579412" cy="489812"/>
            <a:chOff x="1296" y="0"/>
            <a:chExt cx="1579412" cy="489812"/>
          </a:xfrm>
        </p:grpSpPr>
        <p:sp>
          <p:nvSpPr>
            <p:cNvPr id="45" name="Arrow: Chevron 44">
              <a:extLst>
                <a:ext uri="{FF2B5EF4-FFF2-40B4-BE49-F238E27FC236}">
                  <a16:creationId xmlns:a16="http://schemas.microsoft.com/office/drawing/2014/main" id="{03E5355E-80BC-4637-8670-46BF43F6AAE3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6" name="Arrow: Chevron 4">
              <a:extLst>
                <a:ext uri="{FF2B5EF4-FFF2-40B4-BE49-F238E27FC236}">
                  <a16:creationId xmlns:a16="http://schemas.microsoft.com/office/drawing/2014/main" id="{5ABD9B4A-2112-4AA6-A716-731E3699ADE7}"/>
                </a:ext>
              </a:extLst>
            </p:cNvPr>
            <p:cNvSpPr txBox="1"/>
            <p:nvPr/>
          </p:nvSpPr>
          <p:spPr>
            <a:xfrm>
              <a:off x="163422" y="39383"/>
              <a:ext cx="1208215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INSPIRIO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7E9D7A-B941-4B6B-9C3D-41ED8B735FDC}"/>
              </a:ext>
            </a:extLst>
          </p:cNvPr>
          <p:cNvGrpSpPr/>
          <p:nvPr/>
        </p:nvGrpSpPr>
        <p:grpSpPr>
          <a:xfrm>
            <a:off x="1421471" y="35391"/>
            <a:ext cx="1579412" cy="371197"/>
            <a:chOff x="1422767" y="0"/>
            <a:chExt cx="1579412" cy="371197"/>
          </a:xfrm>
        </p:grpSpPr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1D399F51-7518-4EC5-A7B6-AE3FE9B08C3F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9" name="Arrow: Chevron 6">
              <a:extLst>
                <a:ext uri="{FF2B5EF4-FFF2-40B4-BE49-F238E27FC236}">
                  <a16:creationId xmlns:a16="http://schemas.microsoft.com/office/drawing/2014/main" id="{7EDF9C48-8827-428F-A253-C1E2A8D8C572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Standard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7073723-AA15-4A9D-A020-D6E9E19E6253}"/>
              </a:ext>
            </a:extLst>
          </p:cNvPr>
          <p:cNvGrpSpPr/>
          <p:nvPr/>
        </p:nvGrpSpPr>
        <p:grpSpPr>
          <a:xfrm>
            <a:off x="2842942" y="35326"/>
            <a:ext cx="3253058" cy="371197"/>
            <a:chOff x="2844238" y="-544"/>
            <a:chExt cx="2380699" cy="371741"/>
          </a:xfrm>
        </p:grpSpPr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D7ADA038-F0C6-4502-99AD-2FF2351D0A3F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2" name="Arrow: Chevron 8">
              <a:extLst>
                <a:ext uri="{FF2B5EF4-FFF2-40B4-BE49-F238E27FC236}">
                  <a16:creationId xmlns:a16="http://schemas.microsoft.com/office/drawing/2014/main" id="{4AB00E91-EAD6-4EA7-BB21-D9446A2BF490}"/>
                </a:ext>
              </a:extLst>
            </p:cNvPr>
            <p:cNvSpPr txBox="1"/>
            <p:nvPr/>
          </p:nvSpPr>
          <p:spPr>
            <a:xfrm>
              <a:off x="3040820" y="-544"/>
              <a:ext cx="2184117" cy="326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Compact Motor </a:t>
              </a:r>
              <a:r>
                <a:rPr lang="en-US" sz="1200" dirty="0" err="1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Dia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7A0319CF-7287-4D62-84FF-06BE2637BFD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7</a:t>
            </a:fld>
            <a:endParaRPr lang="en-IN"/>
          </a:p>
        </p:txBody>
      </p:sp>
      <p:pic>
        <p:nvPicPr>
          <p:cNvPr id="58" name="Picture 57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D3C375D5-5462-4110-897B-D08263429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794474A-024B-4950-885D-941FF09FFEA3}"/>
              </a:ext>
            </a:extLst>
          </p:cNvPr>
          <p:cNvGrpSpPr/>
          <p:nvPr/>
        </p:nvGrpSpPr>
        <p:grpSpPr>
          <a:xfrm>
            <a:off x="1037641" y="5558833"/>
            <a:ext cx="1346521" cy="1305318"/>
            <a:chOff x="1468869" y="4300190"/>
            <a:chExt cx="1346521" cy="1305318"/>
          </a:xfrm>
        </p:grpSpPr>
        <p:pic>
          <p:nvPicPr>
            <p:cNvPr id="56" name="Picture 55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AD738DD1-4B9C-4258-B310-26B36155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33A2C6A2-01A2-49DF-B7B9-795AA248B650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pic>
        <p:nvPicPr>
          <p:cNvPr id="6" name="Picture 5" descr="A label with text and stars&#10;&#10;Description automatically generated">
            <a:extLst>
              <a:ext uri="{FF2B5EF4-FFF2-40B4-BE49-F238E27FC236}">
                <a16:creationId xmlns:a16="http://schemas.microsoft.com/office/drawing/2014/main" id="{D296FC87-CD4A-448F-98A6-859B93CD59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9" y="590031"/>
            <a:ext cx="941307" cy="96774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20F0DF0-9F36-4553-85D0-E058B971D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4275" y="5671594"/>
            <a:ext cx="1219306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70BBE-6E73-4F93-919D-F6DA18690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5076" y="2715067"/>
            <a:ext cx="2540317" cy="1764996"/>
          </a:xfrm>
          <a:prstGeom prst="rect">
            <a:avLst/>
          </a:prstGeom>
        </p:spPr>
      </p:pic>
      <p:pic>
        <p:nvPicPr>
          <p:cNvPr id="62" name="Picture 61" descr="A picture containing mechanical fan, home appliance, fan, ceiling fan&#10;&#10;Description automatically generated">
            <a:extLst>
              <a:ext uri="{FF2B5EF4-FFF2-40B4-BE49-F238E27FC236}">
                <a16:creationId xmlns:a16="http://schemas.microsoft.com/office/drawing/2014/main" id="{12BC8B10-AE24-4C2C-8641-904CE44FFA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649" y="744824"/>
            <a:ext cx="2661527" cy="1763815"/>
          </a:xfrm>
          <a:prstGeom prst="rect">
            <a:avLst/>
          </a:prstGeom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44658A87-C588-4C8B-8617-88FEFE5E40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414" y="3712463"/>
            <a:ext cx="342474" cy="332928"/>
          </a:xfrm>
          <a:prstGeom prst="rect">
            <a:avLst/>
          </a:prstGeom>
        </p:spPr>
      </p:pic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D56D36B4-F35E-44C6-820D-A97CC160A8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85" b="93907" l="9408" r="93380">
                        <a14:foregroundMark x1="11847" y1="38710" x2="9408" y2="60932"/>
                        <a14:foregroundMark x1="9408" y1="60932" x2="10105" y2="63441"/>
                        <a14:foregroundMark x1="93728" y1="40502" x2="87805" y2="58781"/>
                        <a14:foregroundMark x1="65157" y1="94265" x2="46341" y2="89247"/>
                        <a14:foregroundMark x1="71429" y1="11111" x2="61672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800" y="3745591"/>
            <a:ext cx="342474" cy="3329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E9D929-E486-4D7C-A2BB-AEED3AC03C20}"/>
              </a:ext>
            </a:extLst>
          </p:cNvPr>
          <p:cNvGrpSpPr/>
          <p:nvPr/>
        </p:nvGrpSpPr>
        <p:grpSpPr>
          <a:xfrm rot="20994556">
            <a:off x="383616" y="4792903"/>
            <a:ext cx="1011605" cy="1330495"/>
            <a:chOff x="3824955" y="3845975"/>
            <a:chExt cx="1011605" cy="1330495"/>
          </a:xfrm>
        </p:grpSpPr>
        <p:pic>
          <p:nvPicPr>
            <p:cNvPr id="34" name="Graphic 33" descr="Wireless with solid fill">
              <a:extLst>
                <a:ext uri="{FF2B5EF4-FFF2-40B4-BE49-F238E27FC236}">
                  <a16:creationId xmlns:a16="http://schemas.microsoft.com/office/drawing/2014/main" id="{A7067A42-71BE-41B1-8655-2A5DC2BB6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5089990">
              <a:off x="4245612" y="3845975"/>
              <a:ext cx="590948" cy="590948"/>
            </a:xfrm>
            <a:prstGeom prst="rect">
              <a:avLst/>
            </a:prstGeom>
          </p:spPr>
        </p:pic>
        <p:pic>
          <p:nvPicPr>
            <p:cNvPr id="35" name="Picture 34" descr="A black remote control with white numbers&#10;&#10;Description automatically generated">
              <a:extLst>
                <a:ext uri="{FF2B5EF4-FFF2-40B4-BE49-F238E27FC236}">
                  <a16:creationId xmlns:a16="http://schemas.microsoft.com/office/drawing/2014/main" id="{E0958803-0260-47B5-A2FF-39A90DA24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13511">
              <a:off x="3824955" y="4308173"/>
              <a:ext cx="312077" cy="868297"/>
            </a:xfrm>
            <a:prstGeom prst="rect">
              <a:avLst/>
            </a:prstGeom>
          </p:spPr>
        </p:pic>
      </p:grpSp>
      <p:pic>
        <p:nvPicPr>
          <p:cNvPr id="71" name="Picture 70" descr="A white logo with a lightning bolt and hands&#10;&#10;Description automatically generated">
            <a:extLst>
              <a:ext uri="{FF2B5EF4-FFF2-40B4-BE49-F238E27FC236}">
                <a16:creationId xmlns:a16="http://schemas.microsoft.com/office/drawing/2014/main" id="{56CAA2C0-AA6C-482C-9A82-D645DEBD83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933" y="759792"/>
            <a:ext cx="923140" cy="519924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89862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75809-043B-68DB-D874-33935B05C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2ABD3FE-1697-F72B-C0CE-A8A1E8A0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229227"/>
              </p:ext>
            </p:extLst>
          </p:nvPr>
        </p:nvGraphicFramePr>
        <p:xfrm>
          <a:off x="97221" y="519622"/>
          <a:ext cx="11997559" cy="5858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155">
                  <a:extLst>
                    <a:ext uri="{9D8B030D-6E8A-4147-A177-3AD203B41FA5}">
                      <a16:colId xmlns:a16="http://schemas.microsoft.com/office/drawing/2014/main" val="1797063771"/>
                    </a:ext>
                  </a:extLst>
                </a:gridCol>
                <a:gridCol w="1698596">
                  <a:extLst>
                    <a:ext uri="{9D8B030D-6E8A-4147-A177-3AD203B41FA5}">
                      <a16:colId xmlns:a16="http://schemas.microsoft.com/office/drawing/2014/main" val="1176274138"/>
                    </a:ext>
                  </a:extLst>
                </a:gridCol>
                <a:gridCol w="2395702">
                  <a:extLst>
                    <a:ext uri="{9D8B030D-6E8A-4147-A177-3AD203B41FA5}">
                      <a16:colId xmlns:a16="http://schemas.microsoft.com/office/drawing/2014/main" val="2384815321"/>
                    </a:ext>
                  </a:extLst>
                </a:gridCol>
                <a:gridCol w="2395702">
                  <a:extLst>
                    <a:ext uri="{9D8B030D-6E8A-4147-A177-3AD203B41FA5}">
                      <a16:colId xmlns:a16="http://schemas.microsoft.com/office/drawing/2014/main" val="292292621"/>
                    </a:ext>
                  </a:extLst>
                </a:gridCol>
                <a:gridCol w="2395702">
                  <a:extLst>
                    <a:ext uri="{9D8B030D-6E8A-4147-A177-3AD203B41FA5}">
                      <a16:colId xmlns:a16="http://schemas.microsoft.com/office/drawing/2014/main" val="2578797537"/>
                    </a:ext>
                  </a:extLst>
                </a:gridCol>
                <a:gridCol w="2395702">
                  <a:extLst>
                    <a:ext uri="{9D8B030D-6E8A-4147-A177-3AD203B41FA5}">
                      <a16:colId xmlns:a16="http://schemas.microsoft.com/office/drawing/2014/main" val="3219688255"/>
                    </a:ext>
                  </a:extLst>
                </a:gridCol>
              </a:tblGrid>
              <a:tr h="226612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S.</a:t>
                      </a:r>
                    </a:p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No.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Benefit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Before (non BIS)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After (BIS Certified)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471053"/>
                  </a:ext>
                </a:extLst>
              </a:tr>
              <a:tr h="331398">
                <a:tc vMerge="1">
                  <a:txBody>
                    <a:bodyPr/>
                    <a:lstStyle/>
                    <a:p>
                      <a:pPr algn="ctr"/>
                      <a:endParaRPr lang="en-IN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Parameters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Mineo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Optio Mini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Optio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789918"/>
                  </a:ext>
                </a:extLst>
              </a:tr>
              <a:tr h="4473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electric shock &amp; fire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 Core supply wire  0.25 sq. mm with Non-ISI mark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 Core supply wire (2 Pin Plug)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0.5 sq. mm with 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 Core supply wire (2 Pin Plug)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0.5 sq. mm with 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 Core 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supply wire 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0.5 sq. mm with 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595113"/>
                  </a:ext>
                </a:extLst>
              </a:tr>
              <a:tr h="4473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IN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3 core lead wire 0.25 sq. mm with Non-ISI mark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  Core lead wire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0.5 sq. mm with 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NA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 Core lead wire  </a:t>
                      </a:r>
                    </a:p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0.5 sq. mm with 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5261962"/>
                  </a:ext>
                </a:extLst>
              </a:tr>
              <a:tr h="4473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 Core lead wire 0.25 sq. mm with Non-ISI mark. (Bracket assembly.)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NA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 Core lead wire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0.5 sq. mm with ISI mark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. (Bracket assembly.)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NA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213396"/>
                  </a:ext>
                </a:extLst>
              </a:tr>
              <a:tr h="4473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3-way connector use /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Pipe connector use  non-FR Grade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Pipe connector use 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 Grade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Pipe connector use 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 Grade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Pipe connector use 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 Grade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9865568"/>
                  </a:ext>
                </a:extLst>
              </a:tr>
              <a:tr h="62137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Single Core lead wire 0.25 sq. mm with Non-ISI mark. (Winding stator 6 color use.)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NA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Single Core lead wire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0.5 sq. mm with ISI mark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. (Winding stator 6 color use.)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NA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3656781"/>
                  </a:ext>
                </a:extLst>
              </a:tr>
              <a:tr h="4473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7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fire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Fuse 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n-NO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Protection(T.O.P)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Protection(T.O.P)</a:t>
                      </a:r>
                      <a:endParaRPr kumimoji="0" lang="en-I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Thermal Overload Protection(T.O.P)</a:t>
                      </a:r>
                      <a:endParaRPr kumimoji="0" lang="en-I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229411"/>
                  </a:ext>
                </a:extLst>
              </a:tr>
              <a:tr h="4473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8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fire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Heat Shrink Sleeve not use for stator winding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Heat Shrink Sleeve use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for stator winding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Heat Shrink Sleeve use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for stator winding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Heat Shrink Sleeve use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for stator winding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75308"/>
                  </a:ext>
                </a:extLst>
              </a:tr>
              <a:tr h="4065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9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fire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Capacitor use non ISI mark.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Capacitor use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Capacitor use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Capacitor use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5786821"/>
                  </a:ext>
                </a:extLst>
              </a:tr>
              <a:tr h="62137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10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contact with moving part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Front &amp; Back Guard Spoke Thickness 1.3mm use &amp; without ring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Front &amp; Back Guard Spoke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Thickness 1.4mm use and with additional ring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Front &amp; Back Guard Spoke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Thickness 1.4mm use and with additional ring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NA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862477"/>
                  </a:ext>
                </a:extLst>
              </a:tr>
              <a:tr h="4473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11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fire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Back Cowl use 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Back Cowl use PP +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 Grade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Front Cover &amp; Back Cowl use PP +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 Grade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Back Cowl use PP +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FR Grade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6995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05F9900-B94F-9444-A511-6DAA6369810B}"/>
              </a:ext>
            </a:extLst>
          </p:cNvPr>
          <p:cNvSpPr txBox="1"/>
          <p:nvPr/>
        </p:nvSpPr>
        <p:spPr>
          <a:xfrm>
            <a:off x="4820632" y="52550"/>
            <a:ext cx="236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Category: Personal Fan</a:t>
            </a:r>
            <a:endParaRPr lang="en-IN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0E891-832C-2A08-685C-E7556CFD6A8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70</a:t>
            </a:fld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E92E3-7D98-06ED-81F2-8FF513E61238}"/>
              </a:ext>
            </a:extLst>
          </p:cNvPr>
          <p:cNvSpPr txBox="1"/>
          <p:nvPr/>
        </p:nvSpPr>
        <p:spPr>
          <a:xfrm>
            <a:off x="58735" y="52550"/>
            <a:ext cx="4719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Additional Safety in BIS Certified Product </a:t>
            </a:r>
            <a:endParaRPr lang="en-IN" sz="1800" b="1" dirty="0"/>
          </a:p>
        </p:txBody>
      </p:sp>
    </p:spTree>
    <p:extLst>
      <p:ext uri="{BB962C8B-B14F-4D97-AF65-F5344CB8AC3E}">
        <p14:creationId xmlns:p14="http://schemas.microsoft.com/office/powerpoint/2010/main" val="28269447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381EE-81DD-47D6-23C4-5843EB25D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0AC878-9F90-D5BB-0DB8-53C4B39CB6EF}"/>
              </a:ext>
            </a:extLst>
          </p:cNvPr>
          <p:cNvSpPr txBox="1"/>
          <p:nvPr/>
        </p:nvSpPr>
        <p:spPr>
          <a:xfrm>
            <a:off x="5891949" y="42040"/>
            <a:ext cx="226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Category : Farrata Fan</a:t>
            </a:r>
            <a:endParaRPr lang="en-IN" b="1" dirty="0"/>
          </a:p>
        </p:txBody>
      </p:sp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id="{D7D95B89-98A2-F1E5-4CE4-BBEAAAC4E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260339"/>
              </p:ext>
            </p:extLst>
          </p:nvPr>
        </p:nvGraphicFramePr>
        <p:xfrm>
          <a:off x="226898" y="708806"/>
          <a:ext cx="11330102" cy="604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900">
                  <a:extLst>
                    <a:ext uri="{9D8B030D-6E8A-4147-A177-3AD203B41FA5}">
                      <a16:colId xmlns:a16="http://schemas.microsoft.com/office/drawing/2014/main" val="1797063771"/>
                    </a:ext>
                  </a:extLst>
                </a:gridCol>
                <a:gridCol w="3430734">
                  <a:extLst>
                    <a:ext uri="{9D8B030D-6E8A-4147-A177-3AD203B41FA5}">
                      <a16:colId xmlns:a16="http://schemas.microsoft.com/office/drawing/2014/main" val="1176274138"/>
                    </a:ext>
                  </a:extLst>
                </a:gridCol>
                <a:gridCol w="3430734">
                  <a:extLst>
                    <a:ext uri="{9D8B030D-6E8A-4147-A177-3AD203B41FA5}">
                      <a16:colId xmlns:a16="http://schemas.microsoft.com/office/drawing/2014/main" val="2384815321"/>
                    </a:ext>
                  </a:extLst>
                </a:gridCol>
                <a:gridCol w="3430734">
                  <a:extLst>
                    <a:ext uri="{9D8B030D-6E8A-4147-A177-3AD203B41FA5}">
                      <a16:colId xmlns:a16="http://schemas.microsoft.com/office/drawing/2014/main" val="292292621"/>
                    </a:ext>
                  </a:extLst>
                </a:gridCol>
              </a:tblGrid>
              <a:tr h="7552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S.</a:t>
                      </a:r>
                    </a:p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No.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Benefit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Before (non BIS)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After (BIS Certified)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471053"/>
                  </a:ext>
                </a:extLst>
              </a:tr>
              <a:tr h="755276">
                <a:tc vMerge="1"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Parameters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err="1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Farrata</a:t>
                      </a:r>
                      <a:endParaRPr lang="en-IN" sz="1200" b="1" kern="1200" dirty="0">
                        <a:solidFill>
                          <a:schemeClr val="bg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789918"/>
                  </a:ext>
                </a:extLst>
              </a:tr>
              <a:tr h="7552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electric shock &amp; fire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 Core 3 Pin with plug lead wire 0.5 sq. mm with Non-ISI mark, Non earthing 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 Core 3 Pin with plug lead wire 0.5SQ mm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ISI mark, With earthing mark</a:t>
                      </a:r>
                      <a:endParaRPr lang="en-IN" sz="1200" b="1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595113"/>
                  </a:ext>
                </a:extLst>
              </a:tr>
              <a:tr h="7552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2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IN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 core Connection wire 0.5 sq. mm with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Non-ISI mark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 core Connection wire 0.5 sq. </a:t>
                      </a:r>
                      <a:r>
                        <a:rPr lang="en-US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mm with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ISI mark</a:t>
                      </a:r>
                      <a:endParaRPr lang="en-IN" sz="1200" b="1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5261962"/>
                  </a:ext>
                </a:extLst>
              </a:tr>
              <a:tr h="755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3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fire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Rotary Switch Non-FR Grade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Rotary Switch </a:t>
                      </a:r>
                      <a:r>
                        <a:rPr lang="en-US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FR Grade</a:t>
                      </a:r>
                      <a:endParaRPr lang="en-IN" sz="1200" b="1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229411"/>
                  </a:ext>
                </a:extLst>
              </a:tr>
              <a:tr h="755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fire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Capacitor use non ISI mark.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Capacitor use with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ISI mark</a:t>
                      </a:r>
                      <a:endParaRPr lang="en-IN" sz="1200" b="1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5786821"/>
                  </a:ext>
                </a:extLst>
              </a:tr>
              <a:tr h="755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5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avoid contact with moving part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Front &amp; Back Guard 120 spoke 1.2mm thickness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Front &amp; Back Guard </a:t>
                      </a:r>
                      <a:r>
                        <a:rPr lang="en-US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152 spoke 1.4mm thickness</a:t>
                      </a:r>
                      <a:endParaRPr lang="en-IN" sz="1200" b="1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862477"/>
                  </a:ext>
                </a:extLst>
              </a:tr>
              <a:tr h="75527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6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To enhance strength of Cord during pulling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Grommet use</a:t>
                      </a:r>
                      <a:endParaRPr lang="en-IN" sz="120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Cable Gland use</a:t>
                      </a:r>
                      <a:endParaRPr lang="en-IN" sz="1200" b="1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437005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7515F3-9E8D-24AA-DD3D-B74BE7821EA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71</a:t>
            </a:fld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271D8-DB3E-433C-3D18-4CD5CD5A4CF9}"/>
              </a:ext>
            </a:extLst>
          </p:cNvPr>
          <p:cNvSpPr txBox="1"/>
          <p:nvPr/>
        </p:nvSpPr>
        <p:spPr>
          <a:xfrm>
            <a:off x="174348" y="52550"/>
            <a:ext cx="5484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Additional Safety in BIS Certified Product </a:t>
            </a:r>
            <a:endParaRPr lang="en-IN" sz="1800" b="1" dirty="0"/>
          </a:p>
        </p:txBody>
      </p:sp>
    </p:spTree>
    <p:extLst>
      <p:ext uri="{BB962C8B-B14F-4D97-AF65-F5344CB8AC3E}">
        <p14:creationId xmlns:p14="http://schemas.microsoft.com/office/powerpoint/2010/main" val="33651982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1C034C-333A-4203-E367-BE677F9289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72</a:t>
            </a:fld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79C69-1F6D-1864-C619-B3252B0D2F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 descr="A blue book with a picture of a person&#10;&#10;Description automatically generated">
            <a:extLst>
              <a:ext uri="{FF2B5EF4-FFF2-40B4-BE49-F238E27FC236}">
                <a16:creationId xmlns:a16="http://schemas.microsoft.com/office/drawing/2014/main" id="{1101DA36-26BD-4E7E-91D9-CC79B5BF4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3" y="514350"/>
            <a:ext cx="12060333" cy="59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4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ropeller&#10;&#10;Description automatically generated">
            <a:extLst>
              <a:ext uri="{FF2B5EF4-FFF2-40B4-BE49-F238E27FC236}">
                <a16:creationId xmlns:a16="http://schemas.microsoft.com/office/drawing/2014/main" id="{5CF3568F-0B70-40E1-A788-279BCCBAE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3" y="555139"/>
            <a:ext cx="2848915" cy="189927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537459-BA77-4BDA-B320-4FD83598C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201086"/>
              </p:ext>
            </p:extLst>
          </p:nvPr>
        </p:nvGraphicFramePr>
        <p:xfrm>
          <a:off x="5756390" y="4992430"/>
          <a:ext cx="6341022" cy="1165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11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7019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14686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5527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5527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55276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40818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2509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53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4.2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B7D2DC9-4788-486C-B11B-7C904801A28B}"/>
              </a:ext>
            </a:extLst>
          </p:cNvPr>
          <p:cNvSpPr txBox="1"/>
          <p:nvPr/>
        </p:nvSpPr>
        <p:spPr>
          <a:xfrm>
            <a:off x="-57634" y="1878995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    BEE Label on Motor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63A08FFC-7530-4196-9629-7CC58F15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44" y="5063975"/>
            <a:ext cx="3277877" cy="711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B4AB3A1-3108-4C0A-B482-60C1B84EF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027260"/>
              </p:ext>
            </p:extLst>
          </p:nvPr>
        </p:nvGraphicFramePr>
        <p:xfrm>
          <a:off x="8807997" y="553909"/>
          <a:ext cx="3286781" cy="4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7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94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colors in Glossy and Matt finish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37836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9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94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Anti Dust technology for Easy dust cleaning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182905"/>
                  </a:ext>
                </a:extLst>
              </a:tr>
              <a:tr h="3941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value 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94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trim &amp; Body ring design for modern décor with Canopy 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592490"/>
                  </a:ext>
                </a:extLst>
              </a:tr>
              <a:tr h="41418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52194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6A2B317-7929-42B9-8E78-DA6631F388F8}"/>
              </a:ext>
            </a:extLst>
          </p:cNvPr>
          <p:cNvSpPr txBox="1"/>
          <p:nvPr/>
        </p:nvSpPr>
        <p:spPr>
          <a:xfrm>
            <a:off x="1774832" y="2471038"/>
            <a:ext cx="1456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900"/>
            </a:lvl1pPr>
          </a:lstStyle>
          <a:p>
            <a:pPr algn="ctr"/>
            <a:r>
              <a:rPr lang="en-IN" dirty="0"/>
              <a:t>METALLIC IVORY WALNUT</a:t>
            </a:r>
          </a:p>
          <a:p>
            <a:pPr algn="ctr"/>
            <a:r>
              <a:rPr lang="en-IN" dirty="0"/>
              <a:t>  14204MIW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7BB072-318B-4353-94A3-4559F1562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324" y="688061"/>
            <a:ext cx="2605462" cy="1736974"/>
          </a:xfrm>
          <a:prstGeom prst="rect">
            <a:avLst/>
          </a:prstGeom>
        </p:spPr>
      </p:pic>
      <p:pic>
        <p:nvPicPr>
          <p:cNvPr id="20" name="Picture 19" descr="A picture containing scissors&#10;&#10;Description automatically generated">
            <a:extLst>
              <a:ext uri="{FF2B5EF4-FFF2-40B4-BE49-F238E27FC236}">
                <a16:creationId xmlns:a16="http://schemas.microsoft.com/office/drawing/2014/main" id="{81F25D4D-E2B1-4E60-8863-BB1D90C14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75" y="2847190"/>
            <a:ext cx="2710862" cy="18072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66D80A-F411-43CC-9A8F-992762D079F1}"/>
              </a:ext>
            </a:extLst>
          </p:cNvPr>
          <p:cNvSpPr txBox="1"/>
          <p:nvPr/>
        </p:nvSpPr>
        <p:spPr>
          <a:xfrm>
            <a:off x="4052462" y="4619823"/>
            <a:ext cx="2084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/>
              <a:t>GRAIN WOOD</a:t>
            </a:r>
          </a:p>
          <a:p>
            <a:r>
              <a:rPr lang="en-IN"/>
              <a:t>  14204GWD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CA11EA-D972-4F76-A9B7-367254CF3BA5}"/>
              </a:ext>
            </a:extLst>
          </p:cNvPr>
          <p:cNvSpPr txBox="1"/>
          <p:nvPr/>
        </p:nvSpPr>
        <p:spPr>
          <a:xfrm>
            <a:off x="6329043" y="2557536"/>
            <a:ext cx="2329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/>
              <a:t>FOLIAGE BROWN</a:t>
            </a:r>
          </a:p>
          <a:p>
            <a:r>
              <a:rPr lang="en-IN"/>
              <a:t>  14204FBR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88E2F5-0715-4474-8DBF-F46036FD1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165" y="2847190"/>
            <a:ext cx="2437210" cy="16181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A5ECEC-CB04-451C-B760-2EC3D9BDF1C3}"/>
              </a:ext>
            </a:extLst>
          </p:cNvPr>
          <p:cNvSpPr txBox="1"/>
          <p:nvPr/>
        </p:nvSpPr>
        <p:spPr>
          <a:xfrm>
            <a:off x="1563638" y="4619823"/>
            <a:ext cx="1962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/>
              <a:t>FOLIAGE  IVORY</a:t>
            </a:r>
          </a:p>
          <a:p>
            <a:r>
              <a:rPr lang="en-IN"/>
              <a:t>  14204FIV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F1042-68C7-443A-A290-F98A842E25D3}"/>
              </a:ext>
            </a:extLst>
          </p:cNvPr>
          <p:cNvSpPr txBox="1"/>
          <p:nvPr/>
        </p:nvSpPr>
        <p:spPr>
          <a:xfrm>
            <a:off x="6451562" y="4619823"/>
            <a:ext cx="2084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/>
              <a:t>HONEY GOLD BRIKEN</a:t>
            </a:r>
          </a:p>
          <a:p>
            <a:r>
              <a:rPr lang="en-IN"/>
              <a:t>  14204HGB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930F15-495B-4D21-A26F-1FE10FE84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780" y="2696256"/>
            <a:ext cx="2329612" cy="19145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DBF8E5-C30F-48A8-A394-EE8AF0F789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345" y="514691"/>
            <a:ext cx="2595489" cy="21710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6F0ED0-EBED-4390-AA05-1731477EC5C1}"/>
              </a:ext>
            </a:extLst>
          </p:cNvPr>
          <p:cNvSpPr txBox="1"/>
          <p:nvPr/>
        </p:nvSpPr>
        <p:spPr>
          <a:xfrm>
            <a:off x="3999172" y="2557536"/>
            <a:ext cx="2190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/>
              <a:t>AURUM INKY GOLD</a:t>
            </a:r>
          </a:p>
          <a:p>
            <a:r>
              <a:rPr lang="en-IN"/>
              <a:t>  14204AIG </a:t>
            </a:r>
          </a:p>
        </p:txBody>
      </p:sp>
      <p:pic>
        <p:nvPicPr>
          <p:cNvPr id="31" name="Picture 30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AF8F2285-45A3-48AA-BC6D-4E149A8AFB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64" y="4194674"/>
            <a:ext cx="689810" cy="67064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55F8166-86C9-4C09-9EDA-546B60E49732}"/>
              </a:ext>
            </a:extLst>
          </p:cNvPr>
          <p:cNvGrpSpPr/>
          <p:nvPr/>
        </p:nvGrpSpPr>
        <p:grpSpPr>
          <a:xfrm>
            <a:off x="0" y="35391"/>
            <a:ext cx="1986760" cy="489812"/>
            <a:chOff x="1296" y="0"/>
            <a:chExt cx="1727096" cy="489812"/>
          </a:xfrm>
        </p:grpSpPr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1692FC3A-905F-4D6F-8A7F-9BF1539CEDD7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Arrow: Chevron 4">
              <a:extLst>
                <a:ext uri="{FF2B5EF4-FFF2-40B4-BE49-F238E27FC236}">
                  <a16:creationId xmlns:a16="http://schemas.microsoft.com/office/drawing/2014/main" id="{93394A68-7BB7-411B-8EB5-4155BA068A06}"/>
                </a:ext>
              </a:extLst>
            </p:cNvPr>
            <p:cNvSpPr txBox="1"/>
            <p:nvPr/>
          </p:nvSpPr>
          <p:spPr>
            <a:xfrm>
              <a:off x="163422" y="39383"/>
              <a:ext cx="1564970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IN" sz="12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OTRIX PRIME STAR</a:t>
              </a:r>
              <a:endParaRPr lang="en-US" sz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0A0D50-4E02-4ABA-BB69-1078D9B31315}"/>
              </a:ext>
            </a:extLst>
          </p:cNvPr>
          <p:cNvGrpSpPr/>
          <p:nvPr/>
        </p:nvGrpSpPr>
        <p:grpSpPr>
          <a:xfrm>
            <a:off x="1673724" y="35391"/>
            <a:ext cx="1579412" cy="371197"/>
            <a:chOff x="1422767" y="0"/>
            <a:chExt cx="1579412" cy="371197"/>
          </a:xfrm>
        </p:grpSpPr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43FB065B-0131-48A0-A9A4-8C09C44FBB02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8" name="Arrow: Chevron 6">
              <a:extLst>
                <a:ext uri="{FF2B5EF4-FFF2-40B4-BE49-F238E27FC236}">
                  <a16:creationId xmlns:a16="http://schemas.microsoft.com/office/drawing/2014/main" id="{3D65B393-49EC-48CF-8B47-7EE5286F2A53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IN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Premium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6785C03-633D-4C4D-84E3-DDFBFEA65318}"/>
              </a:ext>
            </a:extLst>
          </p:cNvPr>
          <p:cNvGrpSpPr/>
          <p:nvPr/>
        </p:nvGrpSpPr>
        <p:grpSpPr>
          <a:xfrm>
            <a:off x="3095189" y="34782"/>
            <a:ext cx="1775995" cy="371741"/>
            <a:chOff x="2844238" y="-544"/>
            <a:chExt cx="1775995" cy="371741"/>
          </a:xfrm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2C04C57B-8143-4417-B9E8-5291E9E770A7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Arrow: Chevron 8">
              <a:extLst>
                <a:ext uri="{FF2B5EF4-FFF2-40B4-BE49-F238E27FC236}">
                  <a16:creationId xmlns:a16="http://schemas.microsoft.com/office/drawing/2014/main" id="{B867C4B8-B958-4BBF-972C-DCBD852AC8B0}"/>
                </a:ext>
              </a:extLst>
            </p:cNvPr>
            <p:cNvSpPr txBox="1"/>
            <p:nvPr/>
          </p:nvSpPr>
          <p:spPr>
            <a:xfrm>
              <a:off x="3040821" y="-544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1 Star</a:t>
              </a:r>
            </a:p>
          </p:txBody>
        </p:sp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670DA3B2-A6B9-4D2C-B30A-9405818F1FA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8</a:t>
            </a:fld>
            <a:endParaRPr lang="en-IN"/>
          </a:p>
        </p:txBody>
      </p:sp>
      <p:pic>
        <p:nvPicPr>
          <p:cNvPr id="44" name="Picture 43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FCF80E5F-64FE-4A37-835C-76114FB9D8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57C1FFE-883F-44C3-B76A-80026CC1A6EC}"/>
              </a:ext>
            </a:extLst>
          </p:cNvPr>
          <p:cNvGrpSpPr/>
          <p:nvPr/>
        </p:nvGrpSpPr>
        <p:grpSpPr>
          <a:xfrm>
            <a:off x="1049275" y="4973254"/>
            <a:ext cx="1346521" cy="1305318"/>
            <a:chOff x="1468869" y="4300190"/>
            <a:chExt cx="1346521" cy="1305318"/>
          </a:xfrm>
        </p:grpSpPr>
        <p:pic>
          <p:nvPicPr>
            <p:cNvPr id="45" name="Picture 44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A14E6D7D-E332-4B4F-8AB4-4E0DC7B8E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46" name="TextBox 5">
              <a:extLst>
                <a:ext uri="{FF2B5EF4-FFF2-40B4-BE49-F238E27FC236}">
                  <a16:creationId xmlns:a16="http://schemas.microsoft.com/office/drawing/2014/main" id="{9C647074-9327-4DB0-9B63-AB52072426E2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FE2D185-388C-4254-A063-62975BAFFCF4}"/>
              </a:ext>
            </a:extLst>
          </p:cNvPr>
          <p:cNvSpPr txBox="1"/>
          <p:nvPr/>
        </p:nvSpPr>
        <p:spPr>
          <a:xfrm>
            <a:off x="136424" y="6343714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pic>
        <p:nvPicPr>
          <p:cNvPr id="3" name="Picture 2" descr="A label with a price tag&#10;&#10;Description automatically generated with medium confidence">
            <a:extLst>
              <a:ext uri="{FF2B5EF4-FFF2-40B4-BE49-F238E27FC236}">
                <a16:creationId xmlns:a16="http://schemas.microsoft.com/office/drawing/2014/main" id="{57424706-A419-45F6-92DE-6A59887539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27" y="4922059"/>
            <a:ext cx="857681" cy="1333446"/>
          </a:xfrm>
          <a:prstGeom prst="rect">
            <a:avLst/>
          </a:prstGeom>
        </p:spPr>
      </p:pic>
      <p:pic>
        <p:nvPicPr>
          <p:cNvPr id="5" name="Picture 4" descr="A white label with black text and stars&#10;&#10;Description automatically generated">
            <a:extLst>
              <a:ext uri="{FF2B5EF4-FFF2-40B4-BE49-F238E27FC236}">
                <a16:creationId xmlns:a16="http://schemas.microsoft.com/office/drawing/2014/main" id="{1E8BB2DB-E8AE-4D32-847F-9D4BD07D6F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64" y="570134"/>
            <a:ext cx="888144" cy="12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3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ropeller&#10;&#10;Description automatically generated">
            <a:extLst>
              <a:ext uri="{FF2B5EF4-FFF2-40B4-BE49-F238E27FC236}">
                <a16:creationId xmlns:a16="http://schemas.microsoft.com/office/drawing/2014/main" id="{5CF3568F-0B70-40E1-A788-279BCCBAE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99" y="548339"/>
            <a:ext cx="3497154" cy="233143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537459-BA77-4BDA-B320-4FD83598C64F}"/>
              </a:ext>
            </a:extLst>
          </p:cNvPr>
          <p:cNvGraphicFramePr>
            <a:graphicFrameLocks noGrp="1"/>
          </p:cNvGraphicFramePr>
          <p:nvPr/>
        </p:nvGraphicFramePr>
        <p:xfrm>
          <a:off x="5756390" y="4992430"/>
          <a:ext cx="6341022" cy="1165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11">
                  <a:extLst>
                    <a:ext uri="{9D8B030D-6E8A-4147-A177-3AD203B41FA5}">
                      <a16:colId xmlns:a16="http://schemas.microsoft.com/office/drawing/2014/main" val="3916370117"/>
                    </a:ext>
                  </a:extLst>
                </a:gridCol>
                <a:gridCol w="1070197">
                  <a:extLst>
                    <a:ext uri="{9D8B030D-6E8A-4147-A177-3AD203B41FA5}">
                      <a16:colId xmlns:a16="http://schemas.microsoft.com/office/drawing/2014/main" val="1513827381"/>
                    </a:ext>
                  </a:extLst>
                </a:gridCol>
                <a:gridCol w="1014686">
                  <a:extLst>
                    <a:ext uri="{9D8B030D-6E8A-4147-A177-3AD203B41FA5}">
                      <a16:colId xmlns:a16="http://schemas.microsoft.com/office/drawing/2014/main" val="1117429012"/>
                    </a:ext>
                  </a:extLst>
                </a:gridCol>
                <a:gridCol w="1055276">
                  <a:extLst>
                    <a:ext uri="{9D8B030D-6E8A-4147-A177-3AD203B41FA5}">
                      <a16:colId xmlns:a16="http://schemas.microsoft.com/office/drawing/2014/main" val="3318068827"/>
                    </a:ext>
                  </a:extLst>
                </a:gridCol>
                <a:gridCol w="1055276">
                  <a:extLst>
                    <a:ext uri="{9D8B030D-6E8A-4147-A177-3AD203B41FA5}">
                      <a16:colId xmlns:a16="http://schemas.microsoft.com/office/drawing/2014/main" val="1012493165"/>
                    </a:ext>
                  </a:extLst>
                </a:gridCol>
                <a:gridCol w="1055276">
                  <a:extLst>
                    <a:ext uri="{9D8B030D-6E8A-4147-A177-3AD203B41FA5}">
                      <a16:colId xmlns:a16="http://schemas.microsoft.com/office/drawing/2014/main" val="4145167024"/>
                    </a:ext>
                  </a:extLst>
                </a:gridCol>
              </a:tblGrid>
              <a:tr h="740818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Sweep </a:t>
                      </a:r>
                    </a:p>
                    <a:p>
                      <a:pPr algn="ctr"/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Speed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(RPM)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Air Delivery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Value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(CMM/W)</a:t>
                      </a:r>
                      <a:endParaRPr lang="en-IN" sz="1200" b="1" kern="1200" dirty="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Packing Type</a:t>
                      </a:r>
                      <a:endParaRPr lang="en-IN" sz="1200" b="1" kern="1200">
                        <a:solidFill>
                          <a:schemeClr val="lt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7720"/>
                  </a:ext>
                </a:extLst>
              </a:tr>
              <a:tr h="42509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1200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400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53</a:t>
                      </a:r>
                      <a:endParaRPr lang="en-IN" sz="120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220</a:t>
                      </a:r>
                      <a:endParaRPr lang="en-IN" sz="1200" kern="120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4.2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2-in-1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Meiryo UI" panose="020B0604030504040204" pitchFamily="34" charset="-128"/>
                        <a:ea typeface="Meiryo UI" panose="020B0604030504040204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6083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B7D2DC9-4788-486C-B11B-7C904801A28B}"/>
              </a:ext>
            </a:extLst>
          </p:cNvPr>
          <p:cNvSpPr txBox="1"/>
          <p:nvPr/>
        </p:nvSpPr>
        <p:spPr>
          <a:xfrm>
            <a:off x="-57634" y="1878995"/>
            <a:ext cx="1245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    BEE Label on Motor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63A08FFC-7530-4196-9629-7CC58F15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44" y="5063975"/>
            <a:ext cx="3277877" cy="711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B4AB3A1-3108-4C0A-B482-60C1B84EF26C}"/>
              </a:ext>
            </a:extLst>
          </p:cNvPr>
          <p:cNvGraphicFramePr>
            <a:graphicFrameLocks noGrp="1"/>
          </p:cNvGraphicFramePr>
          <p:nvPr/>
        </p:nvGraphicFramePr>
        <p:xfrm>
          <a:off x="8807997" y="553909"/>
          <a:ext cx="3286781" cy="4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7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IN" sz="120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941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Premium attractive colors in Glossy and Matt finish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1341510"/>
                  </a:ext>
                </a:extLst>
              </a:tr>
              <a:tr h="37836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Energy Efficient Fan </a:t>
                      </a:r>
                      <a:endParaRPr lang="en-IN" sz="1200" b="0" dirty="0">
                        <a:latin typeface="Meiryo UI" panose="020B0604030504040204" pitchFamily="34" charset="-128"/>
                        <a:ea typeface="Meiryo UI" panose="020B0604030504040204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9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BEE Approved One Star Rated for Energy Saving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94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Anti Dust technology for Easy dust cleaning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182905"/>
                  </a:ext>
                </a:extLst>
              </a:tr>
              <a:tr h="3941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N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Service value 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94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Unique trim &amp; Body ring design for modern décor with Canopy 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592490"/>
                  </a:ext>
                </a:extLst>
              </a:tr>
              <a:tr h="41418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dirty="0"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Safety Wire Included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46987"/>
                  </a:ext>
                </a:extLst>
              </a:tr>
              <a:tr h="52194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+mn-cs"/>
                        </a:rPr>
                        <a:t>With Earthing provision on Shackle Kit for Extra Safety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07009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6A2B317-7929-42B9-8E78-DA6631F388F8}"/>
              </a:ext>
            </a:extLst>
          </p:cNvPr>
          <p:cNvSpPr txBox="1"/>
          <p:nvPr/>
        </p:nvSpPr>
        <p:spPr>
          <a:xfrm>
            <a:off x="2331627" y="2109486"/>
            <a:ext cx="1456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900"/>
            </a:lvl1pPr>
          </a:lstStyle>
          <a:p>
            <a:pPr algn="ctr"/>
            <a:r>
              <a:rPr lang="en-IN" dirty="0"/>
              <a:t>METALLIC IVORY WALNUT</a:t>
            </a:r>
          </a:p>
          <a:p>
            <a:pPr algn="ctr"/>
            <a:r>
              <a:rPr lang="en-IN" dirty="0"/>
              <a:t>  14204MIW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7BB072-318B-4353-94A3-4559F1562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912" y="2843417"/>
            <a:ext cx="2605462" cy="1736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CA11EA-D972-4F76-A9B7-367254CF3BA5}"/>
              </a:ext>
            </a:extLst>
          </p:cNvPr>
          <p:cNvSpPr txBox="1"/>
          <p:nvPr/>
        </p:nvSpPr>
        <p:spPr>
          <a:xfrm>
            <a:off x="978217" y="4262754"/>
            <a:ext cx="1405652" cy="380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FOLIAGE BROWN</a:t>
            </a:r>
          </a:p>
          <a:p>
            <a:r>
              <a:rPr lang="en-IN" dirty="0"/>
              <a:t>  14204FBR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88E2F5-0715-4474-8DBF-F46036FD1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569" y="2991675"/>
            <a:ext cx="2437210" cy="16181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0F1042-68C7-443A-A290-F98A842E25D3}"/>
              </a:ext>
            </a:extLst>
          </p:cNvPr>
          <p:cNvSpPr txBox="1"/>
          <p:nvPr/>
        </p:nvSpPr>
        <p:spPr>
          <a:xfrm>
            <a:off x="4426938" y="4094654"/>
            <a:ext cx="2084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HONEY GOLD BRIKEN</a:t>
            </a:r>
          </a:p>
          <a:p>
            <a:r>
              <a:rPr lang="en-IN" dirty="0"/>
              <a:t>  14204HGB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6DBF8E5-C30F-48A8-A394-EE8AF0F789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390" y="566932"/>
            <a:ext cx="2935099" cy="24551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6F0ED0-EBED-4390-AA05-1731477EC5C1}"/>
              </a:ext>
            </a:extLst>
          </p:cNvPr>
          <p:cNvSpPr txBox="1"/>
          <p:nvPr/>
        </p:nvSpPr>
        <p:spPr>
          <a:xfrm>
            <a:off x="5415834" y="2330793"/>
            <a:ext cx="2190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00"/>
            </a:lvl1pPr>
          </a:lstStyle>
          <a:p>
            <a:r>
              <a:rPr lang="en-IN" dirty="0"/>
              <a:t>AURUM INKY GOLD</a:t>
            </a:r>
          </a:p>
          <a:p>
            <a:r>
              <a:rPr lang="en-IN" dirty="0"/>
              <a:t>  14204AIG </a:t>
            </a:r>
          </a:p>
        </p:txBody>
      </p:sp>
      <p:pic>
        <p:nvPicPr>
          <p:cNvPr id="31" name="Picture 30" descr="A picture containing text, device, gauge, sign&#10;&#10;Description automatically generated">
            <a:extLst>
              <a:ext uri="{FF2B5EF4-FFF2-40B4-BE49-F238E27FC236}">
                <a16:creationId xmlns:a16="http://schemas.microsoft.com/office/drawing/2014/main" id="{AF8F2285-45A3-48AA-BC6D-4E149A8AFB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64" y="4194674"/>
            <a:ext cx="689810" cy="67064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55F8166-86C9-4C09-9EDA-546B60E49732}"/>
              </a:ext>
            </a:extLst>
          </p:cNvPr>
          <p:cNvGrpSpPr/>
          <p:nvPr/>
        </p:nvGrpSpPr>
        <p:grpSpPr>
          <a:xfrm>
            <a:off x="0" y="35391"/>
            <a:ext cx="1986760" cy="489812"/>
            <a:chOff x="1296" y="0"/>
            <a:chExt cx="1727096" cy="489812"/>
          </a:xfrm>
        </p:grpSpPr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1692FC3A-905F-4D6F-8A7F-9BF1539CEDD7}"/>
                </a:ext>
              </a:extLst>
            </p:cNvPr>
            <p:cNvSpPr/>
            <p:nvPr/>
          </p:nvSpPr>
          <p:spPr>
            <a:xfrm>
              <a:off x="1296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5" name="Arrow: Chevron 4">
              <a:extLst>
                <a:ext uri="{FF2B5EF4-FFF2-40B4-BE49-F238E27FC236}">
                  <a16:creationId xmlns:a16="http://schemas.microsoft.com/office/drawing/2014/main" id="{93394A68-7BB7-411B-8EB5-4155BA068A06}"/>
                </a:ext>
              </a:extLst>
            </p:cNvPr>
            <p:cNvSpPr txBox="1"/>
            <p:nvPr/>
          </p:nvSpPr>
          <p:spPr>
            <a:xfrm>
              <a:off x="163422" y="39383"/>
              <a:ext cx="1564970" cy="450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IN" sz="1200" dirty="0"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</a:rPr>
                <a:t>OTRIX PRIME STAR</a:t>
              </a:r>
              <a:endParaRPr lang="en-US" sz="120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34" charset="-128"/>
                  <a:ea typeface="Meiryo UI" panose="020B0604030504040204" pitchFamily="34" charset="-128"/>
                </a:rPr>
                <a:t>.</a:t>
              </a:r>
              <a:endParaRPr lang="en-IN" sz="1200" kern="1200" dirty="0">
                <a:latin typeface="Meiryo UI" panose="020B0604030504040204" pitchFamily="34" charset="-128"/>
                <a:ea typeface="Meiryo UI" panose="020B0604030504040204" pitchFamily="34" charset="-128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0A0D50-4E02-4ABA-BB69-1078D9B31315}"/>
              </a:ext>
            </a:extLst>
          </p:cNvPr>
          <p:cNvGrpSpPr/>
          <p:nvPr/>
        </p:nvGrpSpPr>
        <p:grpSpPr>
          <a:xfrm>
            <a:off x="1673724" y="35391"/>
            <a:ext cx="1579412" cy="371197"/>
            <a:chOff x="1422767" y="0"/>
            <a:chExt cx="1579412" cy="371197"/>
          </a:xfrm>
        </p:grpSpPr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43FB065B-0131-48A0-A9A4-8C09C44FBB02}"/>
                </a:ext>
              </a:extLst>
            </p:cNvPr>
            <p:cNvSpPr/>
            <p:nvPr/>
          </p:nvSpPr>
          <p:spPr>
            <a:xfrm>
              <a:off x="1422767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38" name="Arrow: Chevron 6">
              <a:extLst>
                <a:ext uri="{FF2B5EF4-FFF2-40B4-BE49-F238E27FC236}">
                  <a16:creationId xmlns:a16="http://schemas.microsoft.com/office/drawing/2014/main" id="{3D65B393-49EC-48CF-8B47-7EE5286F2A53}"/>
                </a:ext>
              </a:extLst>
            </p:cNvPr>
            <p:cNvSpPr txBox="1"/>
            <p:nvPr/>
          </p:nvSpPr>
          <p:spPr>
            <a:xfrm>
              <a:off x="1662718" y="0"/>
              <a:ext cx="1208215" cy="371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 algn="ctr"/>
              <a:r>
                <a:rPr lang="en-IN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Premium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6785C03-633D-4C4D-84E3-DDFBFEA65318}"/>
              </a:ext>
            </a:extLst>
          </p:cNvPr>
          <p:cNvGrpSpPr/>
          <p:nvPr/>
        </p:nvGrpSpPr>
        <p:grpSpPr>
          <a:xfrm>
            <a:off x="3095189" y="34782"/>
            <a:ext cx="1775995" cy="371741"/>
            <a:chOff x="2844238" y="-544"/>
            <a:chExt cx="1775995" cy="371741"/>
          </a:xfrm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2C04C57B-8143-4417-B9E8-5291E9E770A7}"/>
                </a:ext>
              </a:extLst>
            </p:cNvPr>
            <p:cNvSpPr/>
            <p:nvPr/>
          </p:nvSpPr>
          <p:spPr>
            <a:xfrm>
              <a:off x="2844238" y="0"/>
              <a:ext cx="1579412" cy="371197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1" name="Arrow: Chevron 8">
              <a:extLst>
                <a:ext uri="{FF2B5EF4-FFF2-40B4-BE49-F238E27FC236}">
                  <a16:creationId xmlns:a16="http://schemas.microsoft.com/office/drawing/2014/main" id="{B867C4B8-B958-4BBF-972C-DCBD852AC8B0}"/>
                </a:ext>
              </a:extLst>
            </p:cNvPr>
            <p:cNvSpPr txBox="1"/>
            <p:nvPr/>
          </p:nvSpPr>
          <p:spPr>
            <a:xfrm>
              <a:off x="3040821" y="-544"/>
              <a:ext cx="1579412" cy="339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lvl="0"/>
              <a:r>
                <a:rPr lang="en-US" sz="1200" dirty="0">
                  <a:latin typeface="Meiryo UI" panose="020B0604030504040204" pitchFamily="34" charset="-128"/>
                  <a:ea typeface="Meiryo UI" panose="020B0604030504040204" pitchFamily="34" charset="-128"/>
                </a:rPr>
                <a:t>BEE 1 Star</a:t>
              </a:r>
            </a:p>
          </p:txBody>
        </p:sp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670DA3B2-A6B9-4D2C-B30A-9405818F1FA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130DF-2E0F-4D9E-926A-FB27B8D834DD}" type="slidenum">
              <a:rPr lang="en-IN" smtClean="0"/>
              <a:pPr/>
              <a:t>9</a:t>
            </a:fld>
            <a:endParaRPr lang="en-IN"/>
          </a:p>
        </p:txBody>
      </p:sp>
      <p:pic>
        <p:nvPicPr>
          <p:cNvPr id="44" name="Picture 43" descr="A blue round stamp with white text&#10;&#10;Description automatically generated">
            <a:extLst>
              <a:ext uri="{FF2B5EF4-FFF2-40B4-BE49-F238E27FC236}">
                <a16:creationId xmlns:a16="http://schemas.microsoft.com/office/drawing/2014/main" id="{FCF80E5F-64FE-4A37-835C-76114FB9D8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95" y="-13138"/>
            <a:ext cx="528054" cy="41850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57C1FFE-883F-44C3-B76A-80026CC1A6EC}"/>
              </a:ext>
            </a:extLst>
          </p:cNvPr>
          <p:cNvGrpSpPr/>
          <p:nvPr/>
        </p:nvGrpSpPr>
        <p:grpSpPr>
          <a:xfrm>
            <a:off x="1049275" y="4973254"/>
            <a:ext cx="1346521" cy="1305318"/>
            <a:chOff x="1468869" y="4300190"/>
            <a:chExt cx="1346521" cy="1305318"/>
          </a:xfrm>
        </p:grpSpPr>
        <p:pic>
          <p:nvPicPr>
            <p:cNvPr id="45" name="Picture 44" descr="A green rectangular sign with black text and red circles&#10;&#10;Description automatically generated">
              <a:extLst>
                <a:ext uri="{FF2B5EF4-FFF2-40B4-BE49-F238E27FC236}">
                  <a16:creationId xmlns:a16="http://schemas.microsoft.com/office/drawing/2014/main" id="{A14E6D7D-E332-4B4F-8AB4-4E0DC7B8E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71" b="91906" l="3539" r="94749">
                          <a14:foregroundMark x1="8333" y1="36088" x2="15068" y2="42327"/>
                          <a14:foregroundMark x1="5822" y1="47892" x2="13584" y2="47555"/>
                          <a14:foregroundMark x1="92009" y1="63069" x2="85502" y2="60540"/>
                          <a14:foregroundMark x1="94863" y1="49747" x2="82763" y2="50084"/>
                          <a14:foregroundMark x1="49315" y1="6239" x2="48744" y2="12479"/>
                          <a14:foregroundMark x1="5708" y1="35919" x2="8219" y2="39123"/>
                          <a14:foregroundMark x1="14840" y1="32209" x2="13014" y2="32546"/>
                          <a14:foregroundMark x1="63699" y1="89713" x2="63470" y2="90556"/>
                          <a14:foregroundMark x1="48973" y1="91906" x2="48973" y2="89713"/>
                          <a14:foregroundMark x1="44749" y1="87015" x2="45320" y2="87015"/>
                          <a14:foregroundMark x1="74658" y1="84317" x2="72489" y2="83474"/>
                          <a14:foregroundMark x1="21918" y1="15177" x2="21918" y2="17369"/>
                          <a14:foregroundMark x1="26256" y1="14671" x2="27397" y2="15008"/>
                          <a14:foregroundMark x1="4909" y1="61383" x2="5936" y2="61046"/>
                          <a14:foregroundMark x1="33562" y1="11298" x2="32648" y2="15008"/>
                          <a14:foregroundMark x1="34703" y1="7083" x2="34361" y2="8769"/>
                          <a14:foregroundMark x1="38813" y1="9781" x2="40411" y2="12142"/>
                          <a14:foregroundMark x1="5594" y1="49747" x2="3539" y2="47892"/>
                          <a14:backgroundMark x1="12671" y1="65936" x2="12671" y2="65936"/>
                          <a14:backgroundMark x1="13128" y1="65767" x2="10959" y2="65767"/>
                          <a14:backgroundMark x1="12100" y1="65430" x2="9589" y2="64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8869" y="4300190"/>
              <a:ext cx="1282352" cy="868076"/>
            </a:xfrm>
            <a:prstGeom prst="rect">
              <a:avLst/>
            </a:prstGeom>
          </p:spPr>
        </p:pic>
        <p:sp>
          <p:nvSpPr>
            <p:cNvPr id="46" name="TextBox 5">
              <a:extLst>
                <a:ext uri="{FF2B5EF4-FFF2-40B4-BE49-F238E27FC236}">
                  <a16:creationId xmlns:a16="http://schemas.microsoft.com/office/drawing/2014/main" id="{9C647074-9327-4DB0-9B63-AB52072426E2}"/>
                </a:ext>
              </a:extLst>
            </p:cNvPr>
            <p:cNvSpPr txBox="1"/>
            <p:nvPr/>
          </p:nvSpPr>
          <p:spPr>
            <a:xfrm>
              <a:off x="1480928" y="5205398"/>
              <a:ext cx="1334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000" b="1"/>
                <a:t>For Environment &amp; Health Protection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FE2D185-388C-4254-A063-62975BAFFCF4}"/>
              </a:ext>
            </a:extLst>
          </p:cNvPr>
          <p:cNvSpPr txBox="1"/>
          <p:nvPr/>
        </p:nvSpPr>
        <p:spPr>
          <a:xfrm>
            <a:off x="136424" y="6343714"/>
            <a:ext cx="2706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/>
              <a:t>BEE Label &amp; RoHS Sticker on Packing</a:t>
            </a:r>
          </a:p>
          <a:p>
            <a:r>
              <a:rPr lang="en-IN" sz="1200"/>
              <a:t>(Motor Box, Blade Box &amp; Shipper Box)</a:t>
            </a:r>
          </a:p>
        </p:txBody>
      </p:sp>
      <p:pic>
        <p:nvPicPr>
          <p:cNvPr id="3" name="Picture 2" descr="A label with a price tag&#10;&#10;Description automatically generated with medium confidence">
            <a:extLst>
              <a:ext uri="{FF2B5EF4-FFF2-40B4-BE49-F238E27FC236}">
                <a16:creationId xmlns:a16="http://schemas.microsoft.com/office/drawing/2014/main" id="{57424706-A419-45F6-92DE-6A5988753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27" y="4922059"/>
            <a:ext cx="857681" cy="1333446"/>
          </a:xfrm>
          <a:prstGeom prst="rect">
            <a:avLst/>
          </a:prstGeom>
        </p:spPr>
      </p:pic>
      <p:pic>
        <p:nvPicPr>
          <p:cNvPr id="5" name="Picture 4" descr="A white label with black text and stars&#10;&#10;Description automatically generated">
            <a:extLst>
              <a:ext uri="{FF2B5EF4-FFF2-40B4-BE49-F238E27FC236}">
                <a16:creationId xmlns:a16="http://schemas.microsoft.com/office/drawing/2014/main" id="{1E8BB2DB-E8AE-4D32-847F-9D4BD07D6F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64" y="570134"/>
            <a:ext cx="888144" cy="12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37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_Policy Meet  -  Read-Only" id="{7D08E1E1-4C1B-4E82-9D46-55F5B13C66E8}" vid="{8EC56F1C-DEA4-4E32-83B9-BDD45D24502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IAQ Fan Training new Template - Copy - Copy</Template>
  <TotalTime>1952</TotalTime>
  <Words>7461</Words>
  <Application>Microsoft Office PowerPoint</Application>
  <PresentationFormat>Widescreen</PresentationFormat>
  <Paragraphs>2525</Paragraphs>
  <Slides>72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Meiryo UI</vt:lpstr>
      <vt:lpstr>Arial</vt:lpstr>
      <vt:lpstr>Bierstadt</vt:lpstr>
      <vt:lpstr>Calibri</vt:lpstr>
      <vt:lpstr>Calibri Light</vt:lpstr>
      <vt:lpstr>CIDFont+F8</vt:lpstr>
      <vt:lpstr>DIN 2014</vt:lpstr>
      <vt:lpstr>PUD-Sans_serif-M</vt:lpstr>
      <vt:lpstr>Rockwell</vt:lpstr>
      <vt:lpstr>Times New Roman</vt:lpstr>
      <vt:lpstr>Times New Roman bold</vt:lpstr>
      <vt:lpstr>Wingdings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shyam Pathak</dc:creator>
  <cp:lastModifiedBy>Prakash Kumar Singh</cp:lastModifiedBy>
  <cp:revision>6</cp:revision>
  <dcterms:created xsi:type="dcterms:W3CDTF">2024-06-10T06:35:56Z</dcterms:created>
  <dcterms:modified xsi:type="dcterms:W3CDTF">2025-01-25T10:42:51Z</dcterms:modified>
</cp:coreProperties>
</file>